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7" r:id="rId2"/>
    <p:sldId id="259" r:id="rId3"/>
    <p:sldId id="261" r:id="rId4"/>
    <p:sldId id="262" r:id="rId5"/>
    <p:sldId id="263" r:id="rId6"/>
    <p:sldId id="264" r:id="rId7"/>
    <p:sldId id="265" r:id="rId8"/>
    <p:sldId id="266" r:id="rId9"/>
    <p:sldId id="267" r:id="rId10"/>
    <p:sldId id="268" r:id="rId11"/>
    <p:sldId id="269" r:id="rId12"/>
    <p:sldId id="270" r:id="rId13"/>
    <p:sldId id="271" r:id="rId14"/>
    <p:sldId id="273"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9" d="100"/>
          <a:sy n="39" d="100"/>
        </p:scale>
        <p:origin x="-102" y="-6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10" Type="http://schemas.microsoft.com/office/2006/relationships/legacyDiagramText" Target="legacyDiagramText10.bin"/><Relationship Id="rId4" Type="http://schemas.microsoft.com/office/2006/relationships/legacyDiagramText" Target="legacyDiagramText4.bin"/><Relationship Id="rId9" Type="http://schemas.microsoft.com/office/2006/relationships/legacyDiagramText" Target="legacyDiagramText9.bin"/></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7F062F3-65F2-4961-A4D4-68543E9C0A7C}" type="datetimeFigureOut">
              <a:rPr lang="en-US" smtClean="0"/>
              <a:pPr/>
              <a:t>8/7/2013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A1D1E5B-0CEF-4096-B5DA-C7E1E1255D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1D1E5B-0CEF-4096-B5DA-C7E1E1255D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1D1E5B-0CEF-4096-B5DA-C7E1E1255D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1D1E5B-0CEF-4096-B5DA-C7E1E1255D6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1D1E5B-0CEF-4096-B5DA-C7E1E1255D6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1D1E5B-0CEF-4096-B5DA-C7E1E1255D6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A1D1E5B-0CEF-4096-B5DA-C7E1E1255D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A1D1E5B-0CEF-4096-B5DA-C7E1E1255D6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7F062F3-65F2-4961-A4D4-68543E9C0A7C}" type="datetimeFigureOut">
              <a:rPr lang="en-US" smtClean="0"/>
              <a:pPr/>
              <a:t>8/7/2013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A1D1E5B-0CEF-4096-B5DA-C7E1E1255D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F062F3-65F2-4961-A4D4-68543E9C0A7C}" type="datetimeFigureOut">
              <a:rPr lang="en-US" smtClean="0"/>
              <a:pPr/>
              <a:t>8/7/2013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1D1E5B-0CEF-4096-B5DA-C7E1E1255D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7F062F3-65F2-4961-A4D4-68543E9C0A7C}" type="datetimeFigureOut">
              <a:rPr lang="en-US" smtClean="0"/>
              <a:pPr/>
              <a:t>8/7/2013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1D1E5B-0CEF-4096-B5DA-C7E1E1255D6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7F062F3-65F2-4961-A4D4-68543E9C0A7C}" type="datetimeFigureOut">
              <a:rPr lang="en-US" smtClean="0"/>
              <a:pPr/>
              <a:t>8/7/2013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A1D1E5B-0CEF-4096-B5DA-C7E1E1255D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952062"/>
          </a:xfrm>
        </p:spPr>
        <p:txBody>
          <a:bodyPr>
            <a:normAutofit/>
          </a:bodyPr>
          <a:lstStyle/>
          <a:p>
            <a:pPr algn="just" rtl="1">
              <a:buNone/>
            </a:pPr>
            <a:r>
              <a:rPr lang="fa-IR" dirty="0" smtClean="0"/>
              <a:t>    مواد غذایی از هر دسته و گروهی باشند چه به صورت مایع ، نیمه جامد و خشک با توجه به ویژگیهای فساد پذیری که دارند همیشه در معرض تهاجم رقبای خطرناکی مانند میکروارگانیسمها، حشرات و جوندگان و عواملی مانند رطوبت ، حرارت ، نور و … هستند و در مراحل طولانی از تولید ، تهیه و حمل و نقل نگهداری ، طبخ و مصرف ممکن است در شرایط غیر بهداشتی قرار گرفته و آلوده شده و یا تغییر کیفیت داده و برای مصرف کننده خطرناک باشند. به طوریکه ایجاد عوارض مختلفی که بستگی به نوع مواد غذایی و میزان آلودگی دارد از مسمومیت خفیف بیماریهای مزمن و گاهی مرگ می نماید.</a:t>
            </a:r>
            <a:endParaRPr lang="fa-IR" dirty="0"/>
          </a:p>
        </p:txBody>
      </p:sp>
      <p:sp>
        <p:nvSpPr>
          <p:cNvPr id="2" name="Title 1"/>
          <p:cNvSpPr>
            <a:spLocks noGrp="1"/>
          </p:cNvSpPr>
          <p:nvPr>
            <p:ph type="title"/>
          </p:nvPr>
        </p:nvSpPr>
        <p:spPr/>
        <p:txBody>
          <a:bodyPr/>
          <a:lstStyle/>
          <a:p>
            <a:pPr algn="ctr"/>
            <a:r>
              <a:rPr lang="fa-IR" dirty="0" smtClean="0">
                <a:solidFill>
                  <a:srgbClr val="FF0000"/>
                </a:solidFill>
                <a:cs typeface="B Titr" pitchFamily="2" charset="-78"/>
              </a:rPr>
              <a:t>بهداشت مواد غذایی</a:t>
            </a:r>
            <a:endParaRPr lang="fa-IR" dirty="0">
              <a:solidFill>
                <a:srgbClr val="FF0000"/>
              </a:solidFill>
              <a:cs typeface="B Tit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8215370" cy="2246769"/>
          </a:xfrm>
          <a:prstGeom prst="rect">
            <a:avLst/>
          </a:prstGeom>
        </p:spPr>
        <p:txBody>
          <a:bodyPr wrap="square">
            <a:spAutoFit/>
          </a:bodyPr>
          <a:lstStyle/>
          <a:p>
            <a:pPr algn="just" rtl="1">
              <a:buClr>
                <a:srgbClr val="FF0000"/>
              </a:buClr>
            </a:pPr>
            <a:r>
              <a:rPr lang="fa-IR" sz="2800" b="1" dirty="0" smtClean="0">
                <a:effectLst>
                  <a:outerShdw blurRad="38100" dist="38100" dir="2700000" algn="tl">
                    <a:srgbClr val="000000">
                      <a:alpha val="43137"/>
                    </a:srgbClr>
                  </a:outerShdw>
                </a:effectLst>
                <a:cs typeface="B Yagut" pitchFamily="2" charset="-78"/>
              </a:rPr>
              <a:t>وبا بعنوان یک بیماری آندمیک منتقله از آب وغذای آلوده همیشه در کشور ایران مشکل‌زا بوده است و هر چند سال یکبار ایجاد اپیدمی می‌کند.‌ بنابراین همیشه باید دربرابرآن هوشیاری لازم را داشته باشیم.</a:t>
            </a:r>
          </a:p>
          <a:p>
            <a:pPr algn="just"/>
            <a:endParaRPr lang="fa-IR" sz="2800" b="1" dirty="0" smtClean="0">
              <a:effectLst>
                <a:outerShdw blurRad="38100" dist="38100" dir="2700000" algn="tl">
                  <a:srgbClr val="000000">
                    <a:alpha val="43137"/>
                  </a:srgbClr>
                </a:outerShdw>
              </a:effectLst>
              <a:cs typeface="B Yagut" pitchFamily="2" charset="-78"/>
            </a:endParaRPr>
          </a:p>
        </p:txBody>
      </p:sp>
      <p:pic>
        <p:nvPicPr>
          <p:cNvPr id="5" name="Picture 4" descr="1.bmp"/>
          <p:cNvPicPr>
            <a:picLocks noChangeAspect="1"/>
          </p:cNvPicPr>
          <p:nvPr/>
        </p:nvPicPr>
        <p:blipFill>
          <a:blip r:embed="rId2" cstate="email"/>
          <a:stretch>
            <a:fillRect/>
          </a:stretch>
        </p:blipFill>
        <p:spPr>
          <a:xfrm>
            <a:off x="2571736" y="3214686"/>
            <a:ext cx="4142857" cy="3047619"/>
          </a:xfrm>
          <a:prstGeom prst="rect">
            <a:avLst/>
          </a:prstGeom>
        </p:spPr>
      </p:pic>
      <p:sp>
        <p:nvSpPr>
          <p:cNvPr id="8" name="Rectangle 7"/>
          <p:cNvSpPr/>
          <p:nvPr/>
        </p:nvSpPr>
        <p:spPr>
          <a:xfrm>
            <a:off x="3286116" y="428605"/>
            <a:ext cx="2609996" cy="1015663"/>
          </a:xfrm>
          <a:prstGeom prst="rect">
            <a:avLst/>
          </a:prstGeom>
        </p:spPr>
        <p:txBody>
          <a:bodyPr wrap="square">
            <a:spAutoFit/>
          </a:bodyPr>
          <a:lstStyle/>
          <a:p>
            <a:pPr algn="ctr"/>
            <a:r>
              <a:rPr lang="fa-IR" sz="6000" dirty="0" smtClean="0">
                <a:solidFill>
                  <a:srgbClr val="FF0000"/>
                </a:solidFill>
                <a:cs typeface="B Titr" pitchFamily="2" charset="-78"/>
              </a:rPr>
              <a:t>وبا</a:t>
            </a:r>
            <a:endParaRPr lang="fa-IR" sz="60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500063" y="2000250"/>
            <a:ext cx="8229600" cy="4389438"/>
          </a:xfrm>
          <a:solidFill>
            <a:schemeClr val="bg1"/>
          </a:solidFill>
        </p:spPr>
        <p:txBody>
          <a:bodyPr/>
          <a:lstStyle/>
          <a:p>
            <a:pPr algn="r" rtl="1" eaLnBrk="1" hangingPunct="1">
              <a:spcBef>
                <a:spcPct val="0"/>
              </a:spcBef>
              <a:buFontTx/>
              <a:buChar char="•"/>
            </a:pPr>
            <a:endParaRPr lang="fa-IR" sz="2000" b="1" smtClean="0">
              <a:latin typeface="Bodoni MT Condensed" pitchFamily="18" charset="0"/>
              <a:ea typeface="Times New Roman" pitchFamily="18" charset="0"/>
              <a:cs typeface="B Mitra" pitchFamily="2" charset="-78"/>
            </a:endParaRPr>
          </a:p>
          <a:p>
            <a:pPr algn="r" rtl="1" eaLnBrk="1" hangingPunct="1">
              <a:spcBef>
                <a:spcPct val="0"/>
              </a:spcBef>
              <a:buFontTx/>
              <a:buChar char="•"/>
            </a:pPr>
            <a:endParaRPr lang="fa-IR" sz="2000" b="1" smtClean="0">
              <a:latin typeface="Bodoni MT Condensed" pitchFamily="18" charset="0"/>
              <a:ea typeface="Times New Roman" pitchFamily="18" charset="0"/>
              <a:cs typeface="B Mitra" pitchFamily="2" charset="-78"/>
            </a:endParaRPr>
          </a:p>
          <a:p>
            <a:pPr algn="r" rtl="1" eaLnBrk="1" hangingPunct="1">
              <a:spcBef>
                <a:spcPct val="0"/>
              </a:spcBef>
              <a:buFont typeface="Wingdings 3" pitchFamily="18" charset="2"/>
              <a:buNone/>
            </a:pPr>
            <a:r>
              <a:rPr lang="fa-IR" sz="2000" b="1" smtClean="0">
                <a:latin typeface="Bodoni MT Condensed" pitchFamily="18" charset="0"/>
                <a:ea typeface="Times New Roman" pitchFamily="18" charset="0"/>
                <a:cs typeface="B Mitra" pitchFamily="2" charset="-78"/>
              </a:rPr>
              <a:t>◄</a:t>
            </a:r>
            <a:r>
              <a:rPr lang="fa-IR" sz="2400" b="1" smtClean="0">
                <a:latin typeface="Arial" pitchFamily="34" charset="0"/>
                <a:ea typeface="Times New Roman" pitchFamily="18" charset="0"/>
              </a:rPr>
              <a:t>درهمه شرایط  و در همه زمان ها پیشگیری  و کنترل بیماری وبای التور اولویت اول را  در میان بیماری واگیر دار دارامی باشد.</a:t>
            </a:r>
          </a:p>
          <a:p>
            <a:pPr algn="r" rtl="1" eaLnBrk="1" hangingPunct="1">
              <a:spcBef>
                <a:spcPct val="0"/>
              </a:spcBef>
              <a:buFont typeface="Wingdings 3" pitchFamily="18" charset="2"/>
              <a:buNone/>
            </a:pPr>
            <a:endParaRPr lang="en-US" sz="2400" smtClean="0">
              <a:latin typeface="Arial" pitchFamily="34" charset="0"/>
              <a:cs typeface="Arial" pitchFamily="34" charset="0"/>
            </a:endParaRPr>
          </a:p>
          <a:p>
            <a:pPr algn="r" rtl="1" eaLnBrk="1" hangingPunct="1">
              <a:spcBef>
                <a:spcPct val="0"/>
              </a:spcBef>
              <a:buFont typeface="Wingdings 3" pitchFamily="18" charset="2"/>
              <a:buNone/>
            </a:pPr>
            <a:r>
              <a:rPr lang="fa-IR" sz="2400" b="1" smtClean="0">
                <a:latin typeface="Arial" pitchFamily="34" charset="0"/>
              </a:rPr>
              <a:t>◄ بیماری وبا علاوه بر سرعت  بالای ابتلاء و سرایت و مرگ و میر بالا ، دارای جنبه های اجتماعی ، اقتصادی  و سیاسی است .</a:t>
            </a:r>
          </a:p>
          <a:p>
            <a:pPr algn="r" rtl="1" eaLnBrk="1" hangingPunct="1">
              <a:spcBef>
                <a:spcPct val="0"/>
              </a:spcBef>
              <a:buFontTx/>
              <a:buChar char="•"/>
            </a:pPr>
            <a:endParaRPr lang="en-US" sz="2400" b="1" smtClean="0">
              <a:latin typeface="Arial" pitchFamily="34" charset="0"/>
              <a:cs typeface="Arial" pitchFamily="34" charset="0"/>
            </a:endParaRPr>
          </a:p>
          <a:p>
            <a:pPr algn="r" rtl="1" eaLnBrk="1" hangingPunct="1">
              <a:spcBef>
                <a:spcPct val="0"/>
              </a:spcBef>
              <a:buFont typeface="Wingdings 3" pitchFamily="18" charset="2"/>
              <a:buNone/>
            </a:pPr>
            <a:r>
              <a:rPr lang="fa-IR" sz="2400" b="1" smtClean="0">
                <a:latin typeface="Arial" pitchFamily="34" charset="0"/>
              </a:rPr>
              <a:t>◄از سال 1344 آمار وبا درکشور ثبت می شود و هم  اکنو ن نظام  مراقبت التور یکی از قدیمی ترین ودقیق ترین نظام های مراقبت بیماری در کشور  است.</a:t>
            </a:r>
          </a:p>
          <a:p>
            <a:pPr eaLnBrk="1" hangingPunct="1"/>
            <a:endParaRPr lang="en-US" sz="2400" smtClean="0">
              <a:latin typeface="Arial" pitchFamily="34" charset="0"/>
              <a:cs typeface="Arial" pitchFamily="34" charset="0"/>
            </a:endParaRPr>
          </a:p>
        </p:txBody>
      </p:sp>
      <p:sp>
        <p:nvSpPr>
          <p:cNvPr id="4" name="Title 1"/>
          <p:cNvSpPr txBox="1">
            <a:spLocks/>
          </p:cNvSpPr>
          <p:nvPr/>
        </p:nvSpPr>
        <p:spPr>
          <a:xfrm>
            <a:off x="500034" y="571480"/>
            <a:ext cx="8229600" cy="1000132"/>
          </a:xfrm>
          <a:prstGeom prst="rect">
            <a:avLst/>
          </a:prstGeom>
          <a:solidFill>
            <a:schemeClr val="bg2"/>
          </a:solidFill>
        </p:spPr>
        <p:txBody>
          <a:bodyPr anchor="ctr">
            <a:normAutofit fontScale="25000" lnSpcReduction="20000"/>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Aft>
                <a:spcPts val="0"/>
              </a:spcAft>
              <a:defRPr/>
            </a:pPr>
            <a:r>
              <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rPr>
              <a:t/>
            </a:r>
            <a:br>
              <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rPr>
            </a:br>
            <a:r>
              <a:rPr lang="fa-IR" sz="3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a typeface="+mj-ea"/>
              </a:rPr>
              <a:t> </a:t>
            </a:r>
            <a:r>
              <a:rPr lang="fa-IR" sz="32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a typeface="Times New Roman" pitchFamily="18" charset="0"/>
              </a:rPr>
              <a:t>وبا</a:t>
            </a:r>
            <a:endParaRPr lang="en-US" sz="3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a typeface="+mj-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457200" y="1643063"/>
            <a:ext cx="8229600" cy="4364037"/>
          </a:xfrm>
        </p:spPr>
        <p:txBody>
          <a:bodyPr/>
          <a:lstStyle/>
          <a:p>
            <a:pPr marL="0" indent="0" algn="r" rtl="1" eaLnBrk="1" hangingPunct="1">
              <a:lnSpc>
                <a:spcPct val="80000"/>
              </a:lnSpc>
              <a:spcBef>
                <a:spcPct val="0"/>
              </a:spcBef>
              <a:buClrTx/>
              <a:buSzTx/>
              <a:buFont typeface="Wingdings 3" pitchFamily="18" charset="2"/>
              <a:buNone/>
            </a:pPr>
            <a:r>
              <a:rPr lang="fa-IR" sz="3000" b="1" smtClean="0">
                <a:latin typeface="Arial" pitchFamily="34" charset="0"/>
                <a:ea typeface="Times New Roman" pitchFamily="18" charset="0"/>
              </a:rPr>
              <a:t>تعریف مورد مشکوک به وبا</a:t>
            </a:r>
          </a:p>
          <a:p>
            <a:pPr lvl="1" algn="r" rtl="1" eaLnBrk="1" hangingPunct="1">
              <a:lnSpc>
                <a:spcPct val="80000"/>
              </a:lnSpc>
              <a:spcBef>
                <a:spcPct val="0"/>
              </a:spcBef>
              <a:buFont typeface="Verdana" pitchFamily="34" charset="0"/>
              <a:buNone/>
            </a:pPr>
            <a:endParaRPr lang="fa-IR" sz="3000" b="1" smtClean="0">
              <a:latin typeface="Arial" pitchFamily="34" charset="0"/>
              <a:ea typeface="Times New Roman" pitchFamily="18" charset="0"/>
            </a:endParaRPr>
          </a:p>
          <a:p>
            <a:pPr marL="0" indent="0" algn="r" rtl="1" eaLnBrk="1" hangingPunct="1">
              <a:lnSpc>
                <a:spcPct val="80000"/>
              </a:lnSpc>
              <a:spcBef>
                <a:spcPct val="0"/>
              </a:spcBef>
            </a:pPr>
            <a:endParaRPr lang="fa-IR" sz="3000" b="1" smtClean="0">
              <a:latin typeface="Arial" pitchFamily="34" charset="0"/>
              <a:ea typeface="Times New Roman" pitchFamily="18" charset="0"/>
            </a:endParaRPr>
          </a:p>
          <a:p>
            <a:pPr lvl="1" algn="r" rtl="1" eaLnBrk="1" hangingPunct="1">
              <a:lnSpc>
                <a:spcPct val="80000"/>
              </a:lnSpc>
              <a:spcBef>
                <a:spcPct val="0"/>
              </a:spcBef>
              <a:buFont typeface="Verdana" pitchFamily="34" charset="0"/>
              <a:buNone/>
            </a:pPr>
            <a:r>
              <a:rPr lang="fa-IR" sz="3000" b="1" smtClean="0">
                <a:latin typeface="Arial" pitchFamily="34" charset="0"/>
                <a:ea typeface="Times New Roman" pitchFamily="18" charset="0"/>
              </a:rPr>
              <a:t> 1-در موارد اسپورادیک هر فرد بالای </a:t>
            </a:r>
            <a:r>
              <a:rPr lang="en-US" sz="3000" b="1" smtClean="0">
                <a:latin typeface="Arial" pitchFamily="34" charset="0"/>
                <a:cs typeface="Times New Roman" pitchFamily="18" charset="0"/>
              </a:rPr>
              <a:t>5</a:t>
            </a:r>
            <a:r>
              <a:rPr lang="fa-IR" sz="3000" b="1" smtClean="0">
                <a:latin typeface="Arial" pitchFamily="34" charset="0"/>
              </a:rPr>
              <a:t> سال که در اثر اسهال حاد آبکی دچار دهیدراتاسیون شدید شده و یا  فوت نماید.</a:t>
            </a:r>
          </a:p>
          <a:p>
            <a:pPr lvl="1" algn="r" rtl="1" eaLnBrk="1" hangingPunct="1">
              <a:lnSpc>
                <a:spcPct val="80000"/>
              </a:lnSpc>
              <a:spcBef>
                <a:spcPct val="0"/>
              </a:spcBef>
              <a:buFont typeface="Verdana" pitchFamily="34" charset="0"/>
              <a:buNone/>
            </a:pPr>
            <a:endParaRPr lang="fa-IR" sz="3000" b="1" smtClean="0">
              <a:latin typeface="Arial" pitchFamily="34" charset="0"/>
            </a:endParaRPr>
          </a:p>
          <a:p>
            <a:pPr lvl="1" algn="r" rtl="1" eaLnBrk="1" hangingPunct="1">
              <a:lnSpc>
                <a:spcPct val="80000"/>
              </a:lnSpc>
              <a:spcBef>
                <a:spcPct val="0"/>
              </a:spcBef>
              <a:buFont typeface="Verdana" pitchFamily="34" charset="0"/>
              <a:buNone/>
            </a:pPr>
            <a:endParaRPr lang="en-US" sz="3000" b="1" smtClean="0">
              <a:latin typeface="Times New Roman" pitchFamily="18" charset="0"/>
            </a:endParaRPr>
          </a:p>
          <a:p>
            <a:pPr marL="0" indent="0" algn="r" rtl="1" eaLnBrk="1" hangingPunct="1">
              <a:lnSpc>
                <a:spcPct val="80000"/>
              </a:lnSpc>
              <a:spcBef>
                <a:spcPct val="0"/>
              </a:spcBef>
              <a:buClrTx/>
              <a:buSzTx/>
              <a:buFont typeface="Wingdings 3" pitchFamily="18" charset="2"/>
              <a:buNone/>
            </a:pPr>
            <a:r>
              <a:rPr lang="fa-IR" sz="3000" b="1" smtClean="0">
                <a:latin typeface="Arial" pitchFamily="34" charset="0"/>
              </a:rPr>
              <a:t>     2-در هر مورد طغیان بیماری اسهال آبکی ( افزایش ناگهانی موارد بیماری ) صرف نظر از سن مبتلایان و یا شدت  بیماری</a:t>
            </a:r>
          </a:p>
          <a:p>
            <a:pPr marL="0" indent="0" algn="r" rtl="1" eaLnBrk="1" hangingPunct="1">
              <a:lnSpc>
                <a:spcPct val="80000"/>
              </a:lnSpc>
              <a:spcBef>
                <a:spcPct val="0"/>
              </a:spcBef>
              <a:buClrTx/>
              <a:buSzTx/>
              <a:buFont typeface="Wingdings 3" pitchFamily="18" charset="2"/>
              <a:buNone/>
            </a:pPr>
            <a:r>
              <a:rPr lang="fa-IR" sz="3000" b="1" smtClean="0">
                <a:latin typeface="Arial" pitchFamily="34" charset="0"/>
              </a:rPr>
              <a:t>          </a:t>
            </a:r>
          </a:p>
          <a:p>
            <a:pPr marL="0" indent="0" eaLnBrk="1" hangingPunct="1">
              <a:lnSpc>
                <a:spcPct val="80000"/>
              </a:lnSpc>
            </a:pPr>
            <a:endParaRPr lang="en-US" sz="2500" smtClean="0"/>
          </a:p>
        </p:txBody>
      </p:sp>
      <p:sp>
        <p:nvSpPr>
          <p:cNvPr id="5" name="Title 1"/>
          <p:cNvSpPr txBox="1">
            <a:spLocks/>
          </p:cNvSpPr>
          <p:nvPr/>
        </p:nvSpPr>
        <p:spPr>
          <a:xfrm>
            <a:off x="428596" y="500042"/>
            <a:ext cx="8229600" cy="1000132"/>
          </a:xfrm>
          <a:prstGeom prst="rect">
            <a:avLst/>
          </a:prstGeom>
          <a:solidFill>
            <a:schemeClr val="bg2"/>
          </a:solidFill>
        </p:spPr>
        <p:txBody>
          <a:bodyPr anchor="ctr">
            <a:normAutofit fontScale="25000" lnSpcReduction="20000"/>
          </a:bodyPr>
          <a:lstStyle/>
          <a:p>
            <a:pPr algn="ctr" fontAlgn="auto">
              <a:spcAft>
                <a:spcPts val="0"/>
              </a:spcAft>
              <a:defRPr/>
            </a:pPr>
            <a:r>
              <a:rPr lang="en-US" sz="5400" dirty="0">
                <a:solidFill>
                  <a:srgbClr val="0070C0"/>
                </a:solidFill>
                <a:latin typeface="+mj-lt"/>
                <a:ea typeface="+mj-ea"/>
                <a:cs typeface="+mj-cs"/>
              </a:rPr>
              <a:t/>
            </a:r>
            <a:br>
              <a:rPr lang="en-US" sz="5400" dirty="0">
                <a:solidFill>
                  <a:srgbClr val="0070C0"/>
                </a:solidFill>
                <a:latin typeface="+mj-lt"/>
                <a:ea typeface="+mj-ea"/>
                <a:cs typeface="+mj-cs"/>
              </a:rPr>
            </a:br>
            <a:r>
              <a:rPr lang="fa-IR" sz="32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a typeface="+mj-ea"/>
              </a:rPr>
              <a:t> </a:t>
            </a:r>
            <a:r>
              <a:rPr lang="fa-IR" sz="32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a typeface="Times New Roman" pitchFamily="18" charset="0"/>
              </a:rPr>
              <a:t>وبا</a:t>
            </a:r>
            <a:endParaRPr lang="en-US" sz="32000" dirty="0">
              <a:solidFill>
                <a:srgbClr val="C00000"/>
              </a:solidFill>
              <a:ea typeface="+mj-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0" indent="-256032" algn="r" eaLnBrk="1" fontAlgn="auto" hangingPunct="1">
              <a:spcAft>
                <a:spcPts val="0"/>
              </a:spcAft>
              <a:buFont typeface="Wingdings 3"/>
              <a:buNone/>
              <a:defRPr/>
            </a:pPr>
            <a:endParaRPr lang="fa-IR" sz="4000" b="1" dirty="0" smtClean="0">
              <a:latin typeface="Arial" pitchFamily="34" charset="0"/>
              <a:ea typeface="Times New Roman" pitchFamily="18" charset="0"/>
              <a:cs typeface="B Mitra" pitchFamily="2" charset="-78"/>
            </a:endParaRPr>
          </a:p>
          <a:p>
            <a:pPr marL="365760" indent="-256032" algn="r" eaLnBrk="1" fontAlgn="auto" hangingPunct="1">
              <a:spcAft>
                <a:spcPts val="0"/>
              </a:spcAft>
              <a:buFont typeface="Wingdings 3"/>
              <a:buNone/>
              <a:defRPr/>
            </a:pPr>
            <a:r>
              <a:rPr lang="fa-IR" sz="4400" b="1" dirty="0" smtClean="0">
                <a:latin typeface="Arial" pitchFamily="34" charset="0"/>
                <a:ea typeface="Times New Roman" pitchFamily="18" charset="0"/>
                <a:cs typeface="+mj-cs"/>
              </a:rPr>
              <a:t>تعریف مورد  قطعی وبا :</a:t>
            </a:r>
          </a:p>
          <a:p>
            <a:pPr marL="365760" indent="-256032" algn="ctr" eaLnBrk="1" fontAlgn="auto" hangingPunct="1">
              <a:spcAft>
                <a:spcPts val="0"/>
              </a:spcAft>
              <a:buFont typeface="Wingdings 3"/>
              <a:buNone/>
              <a:defRPr/>
            </a:pPr>
            <a:endParaRPr lang="fa-IR" sz="4000" b="1" dirty="0" smtClean="0">
              <a:latin typeface="Arial" pitchFamily="34" charset="0"/>
              <a:ea typeface="Times New Roman" pitchFamily="18" charset="0"/>
              <a:cs typeface="+mj-cs"/>
            </a:endParaRPr>
          </a:p>
          <a:p>
            <a:pPr marL="365760" indent="-256032" algn="ctr" eaLnBrk="1" fontAlgn="auto" hangingPunct="1">
              <a:spcAft>
                <a:spcPts val="0"/>
              </a:spcAft>
              <a:buFont typeface="Wingdings 3"/>
              <a:buNone/>
              <a:defRPr/>
            </a:pPr>
            <a:r>
              <a:rPr lang="fa-IR" sz="3600" b="1" dirty="0" smtClean="0">
                <a:latin typeface="Arial" pitchFamily="34" charset="0"/>
                <a:ea typeface="Times New Roman" pitchFamily="18" charset="0"/>
                <a:cs typeface="+mj-cs"/>
              </a:rPr>
              <a:t>فردی  که دچار اسهال شده و ویبریوکلرای   </a:t>
            </a:r>
          </a:p>
          <a:p>
            <a:pPr marL="365760" indent="-256032" algn="ctr" eaLnBrk="1" fontAlgn="auto" hangingPunct="1">
              <a:spcAft>
                <a:spcPts val="0"/>
              </a:spcAft>
              <a:buFont typeface="Wingdings 3"/>
              <a:buNone/>
              <a:defRPr/>
            </a:pPr>
            <a:r>
              <a:rPr lang="fa-IR" sz="3600" b="1" dirty="0" smtClean="0">
                <a:latin typeface="Arial" pitchFamily="34" charset="0"/>
                <a:ea typeface="Times New Roman" pitchFamily="18" charset="0"/>
                <a:cs typeface="+mj-cs"/>
              </a:rPr>
              <a:t>جدا شده باشد.</a:t>
            </a:r>
            <a:r>
              <a:rPr lang="en-US" sz="3600" b="1" dirty="0" smtClean="0">
                <a:latin typeface="Arial" pitchFamily="34" charset="0"/>
                <a:ea typeface="Times New Roman" pitchFamily="18" charset="0"/>
                <a:cs typeface="+mj-cs"/>
              </a:rPr>
              <a:t> </a:t>
            </a:r>
            <a:r>
              <a:rPr lang="fa-IR" sz="3600" b="1" dirty="0" smtClean="0">
                <a:latin typeface="Arial" pitchFamily="34" charset="0"/>
                <a:ea typeface="Times New Roman" pitchFamily="18" charset="0"/>
                <a:cs typeface="+mj-cs"/>
              </a:rPr>
              <a:t>از مدفوعش</a:t>
            </a:r>
            <a:r>
              <a:rPr lang="en-US" sz="3600" b="1" dirty="0" smtClean="0">
                <a:latin typeface="Times New Roman" pitchFamily="18" charset="0"/>
                <a:ea typeface="Times New Roman" pitchFamily="18" charset="0"/>
                <a:cs typeface="+mj-cs"/>
              </a:rPr>
              <a:t>O1</a:t>
            </a:r>
            <a:r>
              <a:rPr lang="fa-IR" sz="3600" b="1" dirty="0" smtClean="0">
                <a:latin typeface="Arial" pitchFamily="34" charset="0"/>
                <a:ea typeface="Times New Roman" pitchFamily="18" charset="0"/>
                <a:cs typeface="+mj-cs"/>
              </a:rPr>
              <a:t>ویا </a:t>
            </a:r>
            <a:r>
              <a:rPr lang="en-US" sz="3600" b="1" dirty="0" smtClean="0">
                <a:latin typeface="Times New Roman" pitchFamily="18" charset="0"/>
                <a:ea typeface="Times New Roman" pitchFamily="18" charset="0"/>
                <a:cs typeface="+mj-cs"/>
              </a:rPr>
              <a:t>O13</a:t>
            </a:r>
            <a:r>
              <a:rPr lang="fa-IR" sz="3600" b="1" dirty="0" smtClean="0">
                <a:latin typeface="Times New Roman" pitchFamily="18" charset="0"/>
                <a:ea typeface="Times New Roman" pitchFamily="18" charset="0"/>
                <a:cs typeface="+mj-cs"/>
              </a:rPr>
              <a:t>9</a:t>
            </a:r>
          </a:p>
          <a:p>
            <a:pPr marL="365760" indent="-256032" algn="r" eaLnBrk="1" fontAlgn="auto" hangingPunct="1">
              <a:spcAft>
                <a:spcPts val="0"/>
              </a:spcAft>
              <a:buFont typeface="Wingdings 3"/>
              <a:buNone/>
              <a:defRPr/>
            </a:pPr>
            <a:endParaRPr lang="en-US" sz="4000" b="1" dirty="0" smtClean="0">
              <a:latin typeface="Arial" pitchFamily="34" charset="0"/>
              <a:ea typeface="Times New Roman" pitchFamily="18" charset="0"/>
              <a:cs typeface="B Mitra" pitchFamily="2" charset="-78"/>
            </a:endParaRPr>
          </a:p>
          <a:p>
            <a:pPr marL="365760" indent="-256032" algn="r" eaLnBrk="1" fontAlgn="auto" hangingPunct="1">
              <a:spcAft>
                <a:spcPts val="0"/>
              </a:spcAft>
              <a:buFont typeface="Wingdings 3"/>
              <a:buNone/>
              <a:defRPr/>
            </a:pPr>
            <a:endParaRPr lang="en-US" dirty="0"/>
          </a:p>
        </p:txBody>
      </p:sp>
      <p:sp>
        <p:nvSpPr>
          <p:cNvPr id="1025" name="Rectangle 1"/>
          <p:cNvSpPr>
            <a:spLocks noGrp="1" noChangeArrowheads="1"/>
          </p:cNvSpPr>
          <p:nvPr>
            <p:ph type="title"/>
          </p:nvPr>
        </p:nvSpPr>
        <p:spPr bwMode="auto">
          <a:xfrm>
            <a:off x="857224" y="428604"/>
            <a:ext cx="7786742" cy="1015663"/>
          </a:xfrm>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وبا</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eaLnBrk="1" fontAlgn="auto" hangingPunct="1">
              <a:spcAft>
                <a:spcPts val="0"/>
              </a:spcAft>
              <a:buFont typeface="Wingdings 3"/>
              <a:buNone/>
              <a:defRPr/>
            </a:pPr>
            <a:endParaRPr lang="en-US" dirty="0" smtClean="0"/>
          </a:p>
          <a:p>
            <a:pPr marL="365760" indent="-256032" algn="r" rtl="1" eaLnBrk="1" fontAlgn="auto" hangingPunct="1">
              <a:spcAft>
                <a:spcPts val="0"/>
              </a:spcAft>
              <a:buFont typeface="Wingdings 3"/>
              <a:buNone/>
              <a:defRPr/>
            </a:pPr>
            <a:r>
              <a:rPr lang="fa-IR" b="1" dirty="0" smtClean="0">
                <a:latin typeface="Times New Roman"/>
                <a:cs typeface="Times New Roman"/>
              </a:rPr>
              <a:t>• </a:t>
            </a:r>
            <a:r>
              <a:rPr lang="fa-IR" sz="2800" b="1" dirty="0" smtClean="0"/>
              <a:t>به دلیل بومی بودن اين بیماری درتمام نقاط  کشورايران درتمام فصول سال به ویژه درمناطق پرخطر،حتی در صورتیکه در سالهای گذشته مورد مثبت وجود نداشته باشد.نظام مراقبت التور و نمونه برداری از موارد مشکوک اسهال حاد آبکی بايد با دقت و شدت بيشتري ادامه  پیدا کند.</a:t>
            </a:r>
          </a:p>
          <a:p>
            <a:pPr marL="365760" indent="-256032" algn="r" rtl="1" eaLnBrk="1" fontAlgn="auto" hangingPunct="1">
              <a:spcAft>
                <a:spcPts val="0"/>
              </a:spcAft>
              <a:buFont typeface="Wingdings 3"/>
              <a:buNone/>
              <a:defRPr/>
            </a:pPr>
            <a:endParaRPr lang="en-US" sz="2800" b="1" dirty="0" smtClean="0"/>
          </a:p>
          <a:p>
            <a:pPr marL="365760" indent="-256032" algn="r" rtl="1" eaLnBrk="1" fontAlgn="auto" hangingPunct="1">
              <a:spcAft>
                <a:spcPts val="0"/>
              </a:spcAft>
              <a:buFont typeface="Wingdings 3"/>
              <a:buNone/>
              <a:defRPr/>
            </a:pPr>
            <a:r>
              <a:rPr lang="fa-IR" sz="2800" b="1" dirty="0" smtClean="0">
                <a:latin typeface="Times New Roman"/>
                <a:cs typeface="Times New Roman"/>
              </a:rPr>
              <a:t>• </a:t>
            </a:r>
            <a:r>
              <a:rPr lang="fa-IR" sz="2800" b="1" dirty="0" smtClean="0"/>
              <a:t>همه ساله کلیه پزشکان و کارکنان خدمات  بهداشتی و درمانی در بخشهای  دولتی  و خصوصی باید تحت بازآموزی قرار گیرند و مسئولین سیاسی شهرستان و استان در مورد خطرات طغیان وبا حساس  باشند و کمیته های درون بخشی و بین  بخشی استانی و شهرستانی برای مقابله با التور تشکیل شود.</a:t>
            </a:r>
            <a:endParaRPr lang="en-US" sz="2800" b="1" dirty="0" smtClean="0"/>
          </a:p>
          <a:p>
            <a:pPr marL="365760" indent="-256032" eaLnBrk="1" fontAlgn="auto" hangingPunct="1">
              <a:spcAft>
                <a:spcPts val="0"/>
              </a:spcAft>
              <a:buFont typeface="Wingdings 3"/>
              <a:buNone/>
              <a:defRPr/>
            </a:pPr>
            <a:endParaRPr lang="en-US" sz="2800" dirty="0" smtClean="0"/>
          </a:p>
          <a:p>
            <a:pPr marL="365760" indent="-256032" eaLnBrk="1" fontAlgn="auto" hangingPunct="1">
              <a:spcAft>
                <a:spcPts val="0"/>
              </a:spcAft>
              <a:buFont typeface="Wingdings 3"/>
              <a:buChar char=""/>
              <a:defRPr/>
            </a:pPr>
            <a:endParaRPr lang="en-US" dirty="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وبا</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rtl="1" eaLnBrk="1" fontAlgn="auto" hangingPunct="1">
              <a:spcBef>
                <a:spcPct val="0"/>
              </a:spcBef>
              <a:spcAft>
                <a:spcPts val="0"/>
              </a:spcAft>
              <a:buClrTx/>
              <a:buSzTx/>
              <a:buFont typeface="Wingdings 3" pitchFamily="18" charset="2"/>
              <a:buBlip>
                <a:blip r:embed="rId2"/>
              </a:buBlip>
              <a:defRPr/>
            </a:pPr>
            <a:r>
              <a:rPr lang="fa-IR" sz="3600" b="1" dirty="0" smtClean="0">
                <a:solidFill>
                  <a:srgbClr val="FF0000"/>
                </a:solidFill>
                <a:latin typeface="Arial" pitchFamily="34" charset="0"/>
                <a:ea typeface="Times New Roman" pitchFamily="18" charset="0"/>
                <a:cs typeface="B Mitra" pitchFamily="2" charset="-78"/>
              </a:rPr>
              <a:t>تعریف طغیان منتقله از غذا:</a:t>
            </a:r>
            <a:endParaRPr lang="en-US" sz="3600" b="1" dirty="0" smtClean="0">
              <a:solidFill>
                <a:srgbClr val="FF0000"/>
              </a:solidFill>
              <a:latin typeface="Arial" pitchFamily="34" charset="0"/>
              <a:cs typeface="Arial" pitchFamily="34" charset="0"/>
            </a:endParaRPr>
          </a:p>
          <a:p>
            <a:pPr marL="365760" indent="-256032" algn="r" rtl="1" eaLnBrk="1" fontAlgn="auto" hangingPunct="1">
              <a:spcBef>
                <a:spcPct val="0"/>
              </a:spcBef>
              <a:spcAft>
                <a:spcPts val="0"/>
              </a:spcAft>
              <a:buFont typeface="Wingdings 3" pitchFamily="18" charset="2"/>
              <a:buNone/>
              <a:defRPr/>
            </a:pPr>
            <a:r>
              <a:rPr lang="fa-IR" sz="3600" b="1" dirty="0" smtClean="0">
                <a:latin typeface="Arial" pitchFamily="34" charset="0"/>
                <a:ea typeface="Times New Roman" pitchFamily="18" charset="0"/>
                <a:cs typeface="B Mitra" pitchFamily="2" charset="-78"/>
              </a:rPr>
              <a:t>اگر دونفر یا بیشتر از یک غذا یا آشامیدنی مشترک استفاده کرده و علائم بالینی مشترکی داشته باشند طغیان بیماری منتقله از غذا اتفاق افتاده است</a:t>
            </a:r>
            <a:r>
              <a:rPr lang="fa-IR" sz="2000" b="1" dirty="0" smtClean="0">
                <a:latin typeface="Arial" pitchFamily="34" charset="0"/>
                <a:ea typeface="Times New Roman" pitchFamily="18" charset="0"/>
                <a:cs typeface="B Mitra" pitchFamily="2" charset="-78"/>
              </a:rPr>
              <a:t>.</a:t>
            </a:r>
          </a:p>
          <a:p>
            <a:pPr marL="365760" indent="-256032" algn="r" rtl="1" eaLnBrk="1" fontAlgn="auto" hangingPunct="1">
              <a:spcBef>
                <a:spcPct val="0"/>
              </a:spcBef>
              <a:spcAft>
                <a:spcPts val="0"/>
              </a:spcAft>
              <a:buFont typeface="Wingdings 3" pitchFamily="18" charset="2"/>
              <a:buNone/>
              <a:defRPr/>
            </a:pPr>
            <a:r>
              <a:rPr lang="fa-IR" b="1" dirty="0" smtClean="0"/>
              <a:t> </a:t>
            </a:r>
            <a:r>
              <a:rPr lang="fa-IR" sz="3200" b="1" dirty="0" smtClean="0"/>
              <a:t>پس از کشف و گزارش طغیان تیم بررسی  طغیان که حداقل متشکل از دو نفر ( کارشناس مبارزه با بیماریها و کارشناس بهداشت محیط ) می باشد تشکیل و طی مراحل  ده گانه طغیان واقع شده بررسی می شود.</a:t>
            </a:r>
            <a:endParaRPr lang="en-US" sz="3200" b="1" dirty="0" smtClean="0"/>
          </a:p>
          <a:p>
            <a:pPr marL="365760" indent="-256032" eaLnBrk="1" fontAlgn="auto" hangingPunct="1">
              <a:spcAft>
                <a:spcPts val="0"/>
              </a:spcAft>
              <a:buFont typeface="Wingdings 3"/>
              <a:buChar char=""/>
              <a:defRPr/>
            </a:pPr>
            <a:endParaRPr lang="en-US" b="1" dirty="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طغیان های آب و غذا</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p:txBody>
          <a:bodyPr>
            <a:normAutofit/>
          </a:bodyPr>
          <a:lstStyle/>
          <a:p>
            <a:pPr algn="r" rtl="1">
              <a:buFont typeface="Wingdings 3" pitchFamily="18" charset="2"/>
              <a:buBlip>
                <a:blip r:embed="rId2"/>
              </a:buBlip>
            </a:pPr>
            <a:r>
              <a:rPr lang="fa-IR" b="1" smtClean="0"/>
              <a:t>همزمان با بررسی اپیدمیولوژیک، بررسی های محیطی و تشخیص آزمایشگاهی صورت می گیرد.</a:t>
            </a:r>
          </a:p>
          <a:p>
            <a:pPr algn="r" rtl="1">
              <a:buFont typeface="Wingdings 3" pitchFamily="18" charset="2"/>
              <a:buNone/>
            </a:pPr>
            <a:endParaRPr lang="en-US" b="1" smtClean="0"/>
          </a:p>
          <a:p>
            <a:pPr algn="r" rtl="1">
              <a:buFont typeface="Wingdings 3" pitchFamily="18" charset="2"/>
              <a:buBlip>
                <a:blip r:embed="rId2"/>
              </a:buBlip>
            </a:pPr>
            <a:r>
              <a:rPr lang="fa-IR" b="1" smtClean="0"/>
              <a:t>تشخیص عوامل باکتریال و توکسین استاف درنمونه های غذا در آزمایشگاههای  کنترل غذا و داروی معاونت محترم  غذا و داروی وزارت متبوع انجام میشود.</a:t>
            </a:r>
          </a:p>
          <a:p>
            <a:pPr algn="r" rtl="1">
              <a:buFont typeface="Wingdings 3" pitchFamily="18" charset="2"/>
              <a:buNone/>
            </a:pPr>
            <a:endParaRPr lang="en-US" b="1" smtClean="0"/>
          </a:p>
          <a:p>
            <a:pPr algn="r" rtl="1">
              <a:buFont typeface="Wingdings 3" pitchFamily="18" charset="2"/>
              <a:buBlip>
                <a:blip r:embed="rId2"/>
              </a:buBlip>
            </a:pPr>
            <a:r>
              <a:rPr lang="fa-IR" b="1" smtClean="0"/>
              <a:t>تشخیص عوامل باکتریال در 10 تا 20% مبتلایان در نمونه های انسانی درمحل ودر  آزمایشگاههای  مراکز بهداشت شهرستان انجام میشود.</a:t>
            </a:r>
          </a:p>
          <a:p>
            <a:pPr algn="r" rtl="1">
              <a:buFont typeface="Wingdings 3" pitchFamily="18" charset="2"/>
              <a:buNone/>
            </a:pPr>
            <a:endParaRPr lang="en-US" b="1" smtClean="0"/>
          </a:p>
          <a:p>
            <a:pPr algn="r">
              <a:buFont typeface="Wingdings 3" pitchFamily="18" charset="2"/>
              <a:buNone/>
            </a:pPr>
            <a:endParaRPr lang="en-US" b="1" smtClean="0"/>
          </a:p>
          <a:p>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طغیان های آب و غذا</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idx="1"/>
          </p:nvPr>
        </p:nvSpPr>
        <p:spPr/>
        <p:txBody>
          <a:bodyPr/>
          <a:lstStyle/>
          <a:p>
            <a:pPr algn="r" rtl="1">
              <a:buFont typeface="Wingdings 3" pitchFamily="18" charset="2"/>
              <a:buNone/>
            </a:pPr>
            <a:r>
              <a:rPr lang="fa-IR" b="1" smtClean="0"/>
              <a:t>کلیه نمونه های مشکوک به استاف و 5 تا 10% نمونه های انسانی مشکوک به عوامل باکتریال در حد طغیان به آزمایشگاه رفرانس دانشکده بهداشت دانشگاه علوم پزشکی تهران جهت تایید تشخیص و انجام بررسیهای بیشتر ارسال  می شود.</a:t>
            </a:r>
            <a:endParaRPr lang="en-US" b="1" smtClean="0"/>
          </a:p>
          <a:p>
            <a:pPr algn="r">
              <a:buFont typeface="Wingdings 3" pitchFamily="18" charset="2"/>
              <a:buNone/>
            </a:pPr>
            <a:endParaRPr lang="en-US" b="1" smtClean="0"/>
          </a:p>
          <a:p>
            <a:pPr algn="r">
              <a:buFont typeface="Wingdings 3" pitchFamily="18" charset="2"/>
              <a:buNone/>
            </a:pPr>
            <a:r>
              <a:rPr lang="fa-IR" b="1" smtClean="0"/>
              <a:t>کلیه نمونه های انسانی و غذائی مشکوک به  بوتولیسم به انستیتو پاستور ایران در تهران ارسال   می شود.</a:t>
            </a:r>
          </a:p>
          <a:p>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طغیان های آب و غذا</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a:xfrm>
            <a:off x="457200" y="2000250"/>
            <a:ext cx="8229600" cy="4006850"/>
          </a:xfrm>
        </p:spPr>
        <p:txBody>
          <a:bodyPr/>
          <a:lstStyle/>
          <a:p>
            <a:pPr algn="ctr" eaLnBrk="1" hangingPunct="1">
              <a:buFont typeface="Wingdings 3" pitchFamily="18" charset="2"/>
              <a:buNone/>
            </a:pPr>
            <a:r>
              <a:rPr lang="fa-IR" sz="5400" b="1" smtClean="0"/>
              <a:t>شک به بوتولیسم یک اورژانس پزشکی است و </a:t>
            </a:r>
            <a:r>
              <a:rPr lang="fa-IR" sz="5400" b="1" smtClean="0">
                <a:solidFill>
                  <a:srgbClr val="C00000"/>
                </a:solidFill>
              </a:rPr>
              <a:t>باید</a:t>
            </a:r>
            <a:r>
              <a:rPr lang="fa-IR" sz="5400" b="1" smtClean="0"/>
              <a:t>  فوری  و تلفنی گزارش شود</a:t>
            </a:r>
            <a:endParaRPr lang="en-US" sz="5400" b="1" smtClean="0"/>
          </a:p>
        </p:txBody>
      </p:sp>
      <p:sp>
        <p:nvSpPr>
          <p:cNvPr id="4" name="Rectangle 1"/>
          <p:cNvSpPr>
            <a:spLocks noGrp="1" noChangeArrowheads="1"/>
          </p:cNvSpPr>
          <p:nvPr>
            <p:ph type="title"/>
          </p:nvPr>
        </p:nvSpPr>
        <p:spPr bwMode="auto">
          <a:xfrm>
            <a:off x="457200" y="274638"/>
            <a:ext cx="8229600" cy="1015663"/>
          </a:xfrm>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بوتولیسم</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p:txBody>
          <a:bodyPr/>
          <a:lstStyle/>
          <a:p>
            <a:pPr algn="r" eaLnBrk="1" hangingPunct="1">
              <a:buFont typeface="Wingdings 3" pitchFamily="18" charset="2"/>
              <a:buNone/>
            </a:pPr>
            <a:r>
              <a:rPr lang="fa-IR" sz="3600" b="1" smtClean="0"/>
              <a:t>سه نوع </a:t>
            </a:r>
            <a:r>
              <a:rPr lang="fa-IR" sz="3600" b="1" smtClean="0">
                <a:solidFill>
                  <a:srgbClr val="FF0000"/>
                </a:solidFill>
              </a:rPr>
              <a:t>بوتولیسم غذائی ، شیرخواران و زخم </a:t>
            </a:r>
            <a:r>
              <a:rPr lang="fa-IR" sz="3600" b="1" smtClean="0"/>
              <a:t>داریم که در کشور ما نوع غذائی شایع ترین فرم بیماری است علائم بیماری شامل شروع حاد فلج شل قرینه پائین رونده، دیپلوپی، دیسفاژی، دیسفونی، دیزآرتری، یبوست، بی اشتهایی، گریه ضعیف، </a:t>
            </a:r>
            <a:r>
              <a:rPr lang="en-US" sz="3600" b="1" smtClean="0"/>
              <a:t> </a:t>
            </a:r>
            <a:r>
              <a:rPr lang="fa-IR" sz="3600" b="1" smtClean="0"/>
              <a:t>و فلج چشمی، کاهش کنترل سر ( گردن گرفتن )و    می باشد. </a:t>
            </a:r>
            <a:r>
              <a:rPr lang="en-US" sz="3600" b="1" smtClean="0"/>
              <a:t>gag</a:t>
            </a:r>
            <a:r>
              <a:rPr lang="fa-IR" sz="3600" b="1" smtClean="0"/>
              <a:t> کاهش رفلکس</a:t>
            </a:r>
            <a:r>
              <a:rPr lang="en-US" sz="3600" b="1" smtClean="0"/>
              <a:t> </a:t>
            </a:r>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بوتولیسم</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ctrTitle"/>
          </p:nvPr>
        </p:nvSpPr>
        <p:spPr>
          <a:xfrm>
            <a:off x="611188" y="549275"/>
            <a:ext cx="7772400" cy="1439863"/>
          </a:xfrm>
        </p:spPr>
        <p:txBody>
          <a:bodyPr/>
          <a:lstStyle/>
          <a:p>
            <a:pPr eaLnBrk="1" hangingPunct="1">
              <a:defRPr/>
            </a:pPr>
            <a:r>
              <a:rPr lang="fa-IR" sz="4400" b="1" dirty="0" smtClean="0">
                <a:solidFill>
                  <a:srgbClr val="FF0000"/>
                </a:solidFill>
                <a:cs typeface="B Titr" pitchFamily="2" charset="-78"/>
              </a:rPr>
              <a:t>تعريف بهداشت مواد غذايي</a:t>
            </a:r>
            <a:r>
              <a:rPr lang="fa-IR" sz="4400" b="1" dirty="0" smtClean="0">
                <a:cs typeface="B Titr" pitchFamily="2" charset="-78"/>
              </a:rPr>
              <a:t/>
            </a:r>
            <a:br>
              <a:rPr lang="fa-IR" sz="4400" b="1" dirty="0" smtClean="0">
                <a:cs typeface="B Titr" pitchFamily="2" charset="-78"/>
              </a:rPr>
            </a:br>
            <a:r>
              <a:rPr lang="fa-IR" sz="4400" b="1" dirty="0" smtClean="0">
                <a:cs typeface="B Titr" pitchFamily="2" charset="-78"/>
              </a:rPr>
              <a:t>از نظر كدكس بين المللي</a:t>
            </a:r>
            <a:endParaRPr lang="en-US" sz="4400" b="1" dirty="0" smtClean="0">
              <a:cs typeface="B Titr" pitchFamily="2" charset="-78"/>
            </a:endParaRPr>
          </a:p>
        </p:txBody>
      </p:sp>
      <p:sp>
        <p:nvSpPr>
          <p:cNvPr id="18437" name="Rectangle 5"/>
          <p:cNvSpPr>
            <a:spLocks noGrp="1" noChangeArrowheads="1"/>
          </p:cNvSpPr>
          <p:nvPr>
            <p:ph type="subTitle" idx="1"/>
          </p:nvPr>
        </p:nvSpPr>
        <p:spPr>
          <a:xfrm>
            <a:off x="539750" y="2349500"/>
            <a:ext cx="8208963" cy="2808288"/>
          </a:xfrm>
        </p:spPr>
        <p:txBody>
          <a:bodyPr/>
          <a:lstStyle/>
          <a:p>
            <a:pPr eaLnBrk="1" hangingPunct="1">
              <a:defRPr/>
            </a:pPr>
            <a:r>
              <a:rPr lang="fa-IR" sz="3600" dirty="0" smtClean="0">
                <a:cs typeface="B Titr" pitchFamily="2" charset="-78"/>
              </a:rPr>
              <a:t>عبارتست از رعايت </a:t>
            </a:r>
            <a:r>
              <a:rPr lang="fa-IR" sz="3600" b="1" dirty="0" smtClean="0">
                <a:cs typeface="B Titr" pitchFamily="2" charset="-78"/>
              </a:rPr>
              <a:t>كليه موازين بهداشتي</a:t>
            </a:r>
            <a:r>
              <a:rPr lang="fa-IR" sz="3600" dirty="0" smtClean="0">
                <a:cs typeface="B Titr" pitchFamily="2" charset="-78"/>
              </a:rPr>
              <a:t> در تمامي مراحل  </a:t>
            </a:r>
            <a:r>
              <a:rPr lang="fa-IR" sz="3600" b="1" dirty="0" smtClean="0">
                <a:solidFill>
                  <a:srgbClr val="FF3300"/>
                </a:solidFill>
                <a:effectLst>
                  <a:outerShdw blurRad="38100" dist="38100" dir="2700000" algn="tl">
                    <a:srgbClr val="000000"/>
                  </a:outerShdw>
                </a:effectLst>
                <a:cs typeface="B Titr" pitchFamily="2" charset="-78"/>
              </a:rPr>
              <a:t>توليد ، فرآيند ، نگهداري و عرضه</a:t>
            </a:r>
            <a:r>
              <a:rPr lang="fa-IR" sz="3600" dirty="0" smtClean="0">
                <a:solidFill>
                  <a:srgbClr val="FF3300"/>
                </a:solidFill>
                <a:effectLst>
                  <a:outerShdw blurRad="38100" dist="38100" dir="2700000" algn="tl">
                    <a:srgbClr val="000000"/>
                  </a:outerShdw>
                </a:effectLst>
                <a:cs typeface="B Titr" pitchFamily="2" charset="-78"/>
              </a:rPr>
              <a:t> </a:t>
            </a:r>
            <a:r>
              <a:rPr lang="fa-IR" sz="3600" dirty="0" smtClean="0">
                <a:cs typeface="B Titr" pitchFamily="2" charset="-78"/>
              </a:rPr>
              <a:t>مي باشد</a:t>
            </a:r>
            <a:r>
              <a:rPr lang="fa-IR" sz="3600" dirty="0" smtClean="0">
                <a:solidFill>
                  <a:srgbClr val="FF3300"/>
                </a:solidFill>
                <a:effectLst>
                  <a:outerShdw blurRad="38100" dist="38100" dir="2700000" algn="tl">
                    <a:srgbClr val="000000"/>
                  </a:outerShdw>
                </a:effectLst>
                <a:cs typeface="B Titr" pitchFamily="2" charset="-78"/>
              </a:rPr>
              <a:t> </a:t>
            </a:r>
            <a:r>
              <a:rPr lang="fa-IR" sz="3600" dirty="0" smtClean="0">
                <a:cs typeface="B Titr" pitchFamily="2" charset="-78"/>
              </a:rPr>
              <a:t>تا ماده غذايي </a:t>
            </a:r>
            <a:r>
              <a:rPr lang="fa-IR" sz="3600" b="1" dirty="0" smtClean="0">
                <a:cs typeface="B Titr" pitchFamily="2" charset="-78"/>
              </a:rPr>
              <a:t>سالم و با كيفيت</a:t>
            </a:r>
            <a:r>
              <a:rPr lang="fa-IR" sz="3600" dirty="0" smtClean="0">
                <a:cs typeface="B Titr" pitchFamily="2" charset="-78"/>
              </a:rPr>
              <a:t> به دست مصرف كنندگان برسد</a:t>
            </a:r>
            <a:endParaRPr lang="en-US" sz="3600" dirty="0" smtClean="0">
              <a:cs typeface="B Titr" pitchFamily="2" charset="-78"/>
            </a:endParaRPr>
          </a:p>
        </p:txBody>
      </p:sp>
      <p:pic>
        <p:nvPicPr>
          <p:cNvPr id="11268" name="Picture 6" descr="241"/>
          <p:cNvPicPr>
            <a:picLocks noChangeAspect="1" noChangeArrowheads="1"/>
          </p:cNvPicPr>
          <p:nvPr/>
        </p:nvPicPr>
        <p:blipFill>
          <a:blip r:embed="rId2" cstate="print"/>
          <a:srcRect/>
          <a:stretch>
            <a:fillRect/>
          </a:stretch>
        </p:blipFill>
        <p:spPr bwMode="auto">
          <a:xfrm>
            <a:off x="0" y="5129213"/>
            <a:ext cx="2881313" cy="17287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1"/>
          <p:cNvSpPr>
            <a:spLocks noGrp="1"/>
          </p:cNvSpPr>
          <p:nvPr>
            <p:ph idx="1"/>
          </p:nvPr>
        </p:nvSpPr>
        <p:spPr/>
        <p:txBody>
          <a:bodyPr>
            <a:normAutofit/>
          </a:bodyPr>
          <a:lstStyle/>
          <a:p>
            <a:pPr algn="r" rtl="1" eaLnBrk="1" hangingPunct="1">
              <a:buFont typeface="Wingdings 3" pitchFamily="18" charset="2"/>
              <a:buNone/>
            </a:pPr>
            <a:r>
              <a:rPr lang="fa-IR" b="1" smtClean="0">
                <a:solidFill>
                  <a:srgbClr val="FF0000"/>
                </a:solidFill>
              </a:rPr>
              <a:t>درمان مورد محتمل و مشکوک به بوتولیسم براساس تجربه ایران:</a:t>
            </a:r>
            <a:endParaRPr lang="en-US" b="1" smtClean="0">
              <a:solidFill>
                <a:srgbClr val="FF0000"/>
              </a:solidFill>
            </a:endParaRPr>
          </a:p>
          <a:p>
            <a:pPr algn="r" rtl="1" eaLnBrk="1" hangingPunct="1">
              <a:buFont typeface="Wingdings 3" pitchFamily="18" charset="2"/>
              <a:buNone/>
            </a:pPr>
            <a:r>
              <a:rPr lang="en-US" b="1" smtClean="0">
                <a:solidFill>
                  <a:srgbClr val="FF0000"/>
                </a:solidFill>
              </a:rPr>
              <a:t> </a:t>
            </a:r>
          </a:p>
          <a:p>
            <a:pPr algn="r" rtl="1" eaLnBrk="1" hangingPunct="1">
              <a:buFont typeface="Wingdings 3" pitchFamily="18" charset="2"/>
              <a:buNone/>
            </a:pPr>
            <a:r>
              <a:rPr lang="fa-IR" b="1" smtClean="0">
                <a:solidFill>
                  <a:srgbClr val="00B050"/>
                </a:solidFill>
              </a:rPr>
              <a:t>درمان با آنتی توکسین های منو والان</a:t>
            </a:r>
            <a:endParaRPr lang="en-US" b="1" smtClean="0">
              <a:solidFill>
                <a:srgbClr val="00B050"/>
              </a:solidFill>
            </a:endParaRPr>
          </a:p>
          <a:p>
            <a:pPr algn="r" rtl="1" eaLnBrk="1" hangingPunct="1">
              <a:buFont typeface="Wingdings 3" pitchFamily="18" charset="2"/>
              <a:buNone/>
            </a:pPr>
            <a:r>
              <a:rPr lang="fa-IR" b="1" smtClean="0"/>
              <a:t>روز اول درمان سه ویال  از هریک ازآنتی توکسین های منووالان	 </a:t>
            </a:r>
            <a:r>
              <a:rPr lang="en-US" b="1" smtClean="0"/>
              <a:t>A,B,E</a:t>
            </a:r>
          </a:p>
          <a:p>
            <a:pPr algn="r" rtl="1" eaLnBrk="1" hangingPunct="1">
              <a:buFont typeface="Wingdings 3" pitchFamily="18" charset="2"/>
              <a:buNone/>
            </a:pPr>
            <a:r>
              <a:rPr lang="fa-IR" b="1" smtClean="0"/>
              <a:t>روز دوم درمان دو ویال  از هریک ازآنتی توکسین های منووالان	 </a:t>
            </a:r>
            <a:r>
              <a:rPr lang="en-US" b="1" smtClean="0"/>
              <a:t>A,B,E</a:t>
            </a:r>
          </a:p>
          <a:p>
            <a:pPr algn="r" rtl="1" eaLnBrk="1" hangingPunct="1">
              <a:buFont typeface="Wingdings 3" pitchFamily="18" charset="2"/>
              <a:buNone/>
            </a:pPr>
            <a:r>
              <a:rPr lang="fa-IR" b="1" smtClean="0"/>
              <a:t>روز سوم درمان یک ویال  از هریک ازآنتی توکسین های منووالان	 </a:t>
            </a:r>
            <a:r>
              <a:rPr lang="en-US" b="1" smtClean="0"/>
              <a:t>A,B,E</a:t>
            </a:r>
          </a:p>
          <a:p>
            <a:pPr rtl="1" eaLnBrk="1" hangingPunct="1"/>
            <a:r>
              <a:rPr lang="fa-IR" smtClean="0"/>
              <a:t> </a:t>
            </a:r>
            <a:endParaRPr lang="en-US" smtClean="0"/>
          </a:p>
          <a:p>
            <a:pPr eaLnBrk="1" hangingPunct="1"/>
            <a:endParaRPr lang="en-US"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بوتولیسم</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normAutofit/>
          </a:bodyPr>
          <a:lstStyle/>
          <a:p>
            <a:pPr algn="r" rtl="1" eaLnBrk="1" hangingPunct="1">
              <a:buFont typeface="Wingdings 3" pitchFamily="18" charset="2"/>
              <a:buNone/>
            </a:pPr>
            <a:r>
              <a:rPr lang="fa-IR" b="1" smtClean="0">
                <a:solidFill>
                  <a:srgbClr val="00B050"/>
                </a:solidFill>
              </a:rPr>
              <a:t>درمان با آنتی توکسین های تری والان</a:t>
            </a:r>
          </a:p>
          <a:p>
            <a:pPr algn="r" rtl="1" eaLnBrk="1" hangingPunct="1">
              <a:buFont typeface="Wingdings 3" pitchFamily="18" charset="2"/>
              <a:buNone/>
            </a:pPr>
            <a:endParaRPr lang="en-US" smtClean="0">
              <a:solidFill>
                <a:srgbClr val="00B050"/>
              </a:solidFill>
            </a:endParaRPr>
          </a:p>
          <a:p>
            <a:pPr algn="r" rtl="1" eaLnBrk="1" hangingPunct="1">
              <a:buFont typeface="Wingdings 3" pitchFamily="18" charset="2"/>
              <a:buNone/>
            </a:pPr>
            <a:r>
              <a:rPr lang="fa-IR" b="1" smtClean="0"/>
              <a:t>روز اول سه ویال از آنتی توکسین تری والان </a:t>
            </a:r>
            <a:r>
              <a:rPr lang="en-US" b="1" smtClean="0"/>
              <a:t>ABE</a:t>
            </a:r>
          </a:p>
          <a:p>
            <a:pPr algn="r" rtl="1" eaLnBrk="1" hangingPunct="1">
              <a:buFont typeface="Wingdings 3" pitchFamily="18" charset="2"/>
              <a:buNone/>
            </a:pPr>
            <a:r>
              <a:rPr lang="fa-IR" b="1" smtClean="0"/>
              <a:t>روز دوم دو ویال از آنتی توکسین تری والان </a:t>
            </a:r>
            <a:r>
              <a:rPr lang="en-US" b="1" smtClean="0"/>
              <a:t>ABE</a:t>
            </a:r>
          </a:p>
          <a:p>
            <a:pPr algn="r" rtl="1" eaLnBrk="1" hangingPunct="1">
              <a:buFont typeface="Wingdings 3" pitchFamily="18" charset="2"/>
              <a:buNone/>
            </a:pPr>
            <a:r>
              <a:rPr lang="fa-IR" b="1" smtClean="0"/>
              <a:t>روز سوم یک ویال از آنتی توکسین تری والان </a:t>
            </a:r>
            <a:r>
              <a:rPr lang="en-US" b="1" smtClean="0"/>
              <a:t>ABE</a:t>
            </a:r>
          </a:p>
          <a:p>
            <a:pPr algn="r" eaLnBrk="1" hangingPunct="1">
              <a:buFont typeface="Wingdings 3" pitchFamily="18" charset="2"/>
              <a:buNone/>
            </a:pPr>
            <a:r>
              <a:rPr lang="en-US" b="1" smtClean="0"/>
              <a:t>0.5m1/kg </a:t>
            </a:r>
            <a:r>
              <a:rPr lang="fa-IR" b="1" smtClean="0"/>
              <a:t>درکودکان دوز درمانی آنتی توکسین تری والان بصورت برای  روز اول و معادل دوسوم آن برای روز دوم و معادل  یک سوم آن برای روز سوم بایستی تزریق شود در صورت استفاده از منو والان به استفاده شود </a:t>
            </a:r>
            <a:r>
              <a:rPr lang="en-US" b="1" smtClean="0"/>
              <a:t>A,B,E </a:t>
            </a:r>
            <a:r>
              <a:rPr lang="fa-IR" b="1" smtClean="0"/>
              <a:t>همین ترتیب از هر 3 نوع</a:t>
            </a:r>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بوتولیسم</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idx="1"/>
          </p:nvPr>
        </p:nvSpPr>
        <p:spPr/>
        <p:txBody>
          <a:bodyPr>
            <a:normAutofit/>
          </a:bodyPr>
          <a:lstStyle/>
          <a:p>
            <a:pPr algn="r" rtl="1"/>
            <a:r>
              <a:rPr lang="fa-IR" b="1" smtClean="0"/>
              <a:t>فاسیولیازیس یک  بیماری  انگلی است که بوسیله  دو گونه انگل ترماتودکبدی بنام  </a:t>
            </a:r>
            <a:r>
              <a:rPr lang="en-US" b="1" smtClean="0"/>
              <a:t>E:Gigantica , F. Hepatica</a:t>
            </a:r>
            <a:r>
              <a:rPr lang="fa-IR" b="1" smtClean="0"/>
              <a:t> در انسان  و دام ایجاد می شود.</a:t>
            </a:r>
          </a:p>
          <a:p>
            <a:pPr algn="r" rtl="1"/>
            <a:endParaRPr lang="en-US" b="1" smtClean="0"/>
          </a:p>
          <a:p>
            <a:pPr algn="r" rtl="1"/>
            <a:r>
              <a:rPr lang="fa-IR" b="1" smtClean="0"/>
              <a:t>تخم انگل پس از تبدیل شدن به لارو در بدن حلزون آب شیرین سیر تکاملی خود را طی کرده تبدیل به سرکر می شود سرکرها بر روی برگ گیاهان و سبزی های حاشیه آب چسبیده و توسط انسان یا دام خورده شده و طی دو ماه در مجاری  صفروای  کبد  تبدیل به کرم  برگی شکل بالغ شده و از طریق مجاری صفراوی و مدفوع تخم انگل دفع میشود.</a:t>
            </a:r>
            <a:endParaRPr lang="en-US" b="1" smtClean="0"/>
          </a:p>
          <a:p>
            <a:pPr algn="r"/>
            <a:endParaRPr lang="en-US" b="1" smtClean="0"/>
          </a:p>
        </p:txBody>
      </p:sp>
      <p:sp>
        <p:nvSpPr>
          <p:cNvPr id="4" name="Rectangle 1"/>
          <p:cNvSpPr>
            <a:spLocks noGrp="1" noChangeArrowheads="1"/>
          </p:cNvSpPr>
          <p:nvPr>
            <p:ph type="title"/>
          </p:nvPr>
        </p:nvSpPr>
        <p:spPr bwMode="auto">
          <a:xfrm>
            <a:off x="457200" y="274638"/>
            <a:ext cx="8229600" cy="1015663"/>
          </a:xfrm>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فاسیولیازیس</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idx="1"/>
          </p:nvPr>
        </p:nvSpPr>
        <p:spPr/>
        <p:txBody>
          <a:bodyPr/>
          <a:lstStyle/>
          <a:p>
            <a:pPr algn="r" rtl="1"/>
            <a:r>
              <a:rPr lang="fa-IR" b="1" smtClean="0"/>
              <a:t>علائم بیماری  بصورت  درد  شکم، تب، خارش و گاهی زردی می  باشد. در آزمایش خون ائوزنیوفیلی  دیده می شود.</a:t>
            </a:r>
          </a:p>
          <a:p>
            <a:pPr algn="r" rtl="1"/>
            <a:endParaRPr lang="en-US" b="1" smtClean="0"/>
          </a:p>
          <a:p>
            <a:pPr algn="r" rtl="1"/>
            <a:r>
              <a:rPr lang="fa-IR" b="1" smtClean="0"/>
              <a:t>نکته مهم این  است  که اغلب پزشکان از وجود  چنین بیماری در کشور  و مناطق آلوده آن خبر ندارند و آن در لیست تشخیص های  افتراقی خود قرار نمی دهند.</a:t>
            </a:r>
            <a:endParaRPr lang="en-US" b="1" smtClean="0"/>
          </a:p>
          <a:p>
            <a:pPr algn="r"/>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فاسیولیازیس</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idx="1"/>
          </p:nvPr>
        </p:nvSpPr>
        <p:spPr>
          <a:xfrm>
            <a:off x="457200" y="1481138"/>
            <a:ext cx="8229600" cy="4876800"/>
          </a:xfrm>
        </p:spPr>
        <p:txBody>
          <a:bodyPr/>
          <a:lstStyle/>
          <a:p>
            <a:pPr algn="r" rtl="1">
              <a:buFont typeface="Wingdings 3" pitchFamily="18" charset="2"/>
              <a:buNone/>
            </a:pPr>
            <a:r>
              <a:rPr lang="fa-IR" sz="2800" b="1" smtClean="0"/>
              <a:t>استان گیلان بیشترین موارد  بیماری و بویژه شهرستان انزلی  بیش از  80% موارد را بخود اختصاص می دهد  اما بیماری  بصورت  اسپورادیک در بسیاری  از  استان  دیده می شود. در2 اپیدمی  بزرگ در سال های  1368 و 1378 ( بزرگترین  اپیدمی در جهان) بیش از 10000 نفر به این  بیماری  مبتلا شدند.</a:t>
            </a:r>
          </a:p>
          <a:p>
            <a:pPr algn="r" rtl="1">
              <a:buFont typeface="Wingdings 3" pitchFamily="18" charset="2"/>
              <a:buNone/>
            </a:pPr>
            <a:endParaRPr lang="en-US" sz="2800" b="1" smtClean="0"/>
          </a:p>
          <a:p>
            <a:pPr algn="r">
              <a:buFont typeface="Wingdings 3" pitchFamily="18" charset="2"/>
              <a:buNone/>
            </a:pPr>
            <a:r>
              <a:rPr lang="fa-IR" sz="2800" b="1" smtClean="0"/>
              <a:t>درسال 1390 </a:t>
            </a:r>
            <a:r>
              <a:rPr lang="fa-IR" sz="2800" b="1" smtClean="0">
                <a:solidFill>
                  <a:srgbClr val="FF0000"/>
                </a:solidFill>
              </a:rPr>
              <a:t>تعداد 61 مورد ثبت شده </a:t>
            </a:r>
            <a:r>
              <a:rPr lang="fa-IR" sz="2800" b="1" smtClean="0"/>
              <a:t>که تعداد 48 ( 77% ) از استان  گیلان (انزلی 18 مورد 30%) و تعداد 13مورد از سایر استان ها گزارش گردید.</a:t>
            </a:r>
            <a:endParaRPr lang="en-US" sz="2800"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فاسیولیازیس</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p:cNvSpPr>
            <a:spLocks noGrp="1"/>
          </p:cNvSpPr>
          <p:nvPr>
            <p:ph idx="1"/>
          </p:nvPr>
        </p:nvSpPr>
        <p:spPr/>
        <p:txBody>
          <a:bodyPr>
            <a:normAutofit/>
          </a:bodyPr>
          <a:lstStyle/>
          <a:p>
            <a:pPr algn="r" rtl="1"/>
            <a:r>
              <a:rPr lang="fa-IR" b="1" smtClean="0"/>
              <a:t>سبزیجات محلی  از جمله خالواش،  چوچاق و تیرتیزک ، دلار،شاهی  آب  سطحی عامل انتقال بیماری می باشند</a:t>
            </a:r>
          </a:p>
          <a:p>
            <a:pPr algn="r" rtl="1"/>
            <a:endParaRPr lang="en-US" b="1" smtClean="0"/>
          </a:p>
          <a:p>
            <a:pPr algn="r" rtl="1"/>
            <a:r>
              <a:rPr lang="fa-IR" b="1" smtClean="0"/>
              <a:t>درمان آن با قرص</a:t>
            </a:r>
            <a:r>
              <a:rPr lang="en-US" b="1" smtClean="0"/>
              <a:t>Triclabendazale</a:t>
            </a:r>
            <a:r>
              <a:rPr lang="fa-IR" b="1" smtClean="0"/>
              <a:t> یا </a:t>
            </a:r>
            <a:r>
              <a:rPr lang="en-US" b="1" smtClean="0"/>
              <a:t>Egaten</a:t>
            </a:r>
            <a:r>
              <a:rPr lang="fa-IR" b="1" smtClean="0"/>
              <a:t> صورت    می گیرد که این  دارو تنها توسط مرکز مدیریت بیماریها تهیه      می گردد.</a:t>
            </a:r>
          </a:p>
          <a:p>
            <a:pPr algn="r" rtl="1"/>
            <a:endParaRPr lang="en-US" b="1" smtClean="0"/>
          </a:p>
          <a:p>
            <a:pPr algn="r" rtl="1"/>
            <a:r>
              <a:rPr lang="fa-IR" b="1" smtClean="0"/>
              <a:t>هم اکنون  مجموعه ای تحت  عنوان  " راهنمای  کشوری  نظام مراقبت فاسیولازیس در کشور " تهیه شده  که بزودی  چاپ و توزیع خواهد شد.</a:t>
            </a:r>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فاسیولیازیس</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p:cNvSpPr>
            <a:spLocks noGrp="1"/>
          </p:cNvSpPr>
          <p:nvPr>
            <p:ph idx="1"/>
          </p:nvPr>
        </p:nvSpPr>
        <p:spPr>
          <a:xfrm>
            <a:off x="457200" y="1481138"/>
            <a:ext cx="8229600" cy="5233987"/>
          </a:xfrm>
        </p:spPr>
        <p:txBody>
          <a:bodyPr>
            <a:normAutofit/>
          </a:bodyPr>
          <a:lstStyle/>
          <a:p>
            <a:pPr algn="r" rtl="1"/>
            <a:r>
              <a:rPr lang="fa-IR" b="1" smtClean="0"/>
              <a:t>تنها گونه ای از شیستوزومیا که درایران وجود داشته شیستوزومیا </a:t>
            </a:r>
            <a:r>
              <a:rPr lang="fa-IR" b="1" smtClean="0">
                <a:solidFill>
                  <a:srgbClr val="FF0000"/>
                </a:solidFill>
              </a:rPr>
              <a:t>هماتوبیوم </a:t>
            </a:r>
            <a:r>
              <a:rPr lang="fa-IR" b="1" smtClean="0">
                <a:solidFill>
                  <a:srgbClr val="002060"/>
                </a:solidFill>
              </a:rPr>
              <a:t>بنام شیستوزومیازیس ادراری  و بیلارزیازیس </a:t>
            </a:r>
            <a:r>
              <a:rPr lang="fa-IR" b="1" smtClean="0"/>
              <a:t>هم نامیده می شود.</a:t>
            </a:r>
            <a:endParaRPr lang="en-US" b="1" smtClean="0"/>
          </a:p>
          <a:p>
            <a:pPr algn="r" rtl="1"/>
            <a:r>
              <a:rPr lang="fa-IR" b="1" smtClean="0"/>
              <a:t>تخم انگل شیستوزومیا هماتوبیوم پس از ورود به آب از طریق ادرار دربدن حلزون آب شیرین سیر تکاملی خود را طی کرده و سرکر خارج شده از حلزون  توانائی سوراخ کردن پوست بدن انسان و ورود به گردش خون را دارد سرکرها در وریدهای اطراف مثانه قرار گرفته و شروع به  تخم ریزی پس از بالغ شدن از طریق ادرار می کنند.</a:t>
            </a:r>
            <a:endParaRPr lang="en-US" b="1" smtClean="0"/>
          </a:p>
          <a:p>
            <a:pPr algn="r" rtl="1"/>
            <a:r>
              <a:rPr lang="fa-IR" b="1" smtClean="0"/>
              <a:t>علائم بیماری شامل درد ناحیه مثانه، سوزش، تکرر، و هماچوری یا خون در ادرار است و در تعداد از بیماران کانسر مثانه ایجاد می کند.</a:t>
            </a:r>
            <a:endParaRPr lang="en-US" b="1" smtClean="0"/>
          </a:p>
          <a:p>
            <a:pPr algn="r"/>
            <a:endParaRPr lang="en-US" b="1" smtClean="0"/>
          </a:p>
        </p:txBody>
      </p:sp>
      <p:sp>
        <p:nvSpPr>
          <p:cNvPr id="4" name="Rectangle 1"/>
          <p:cNvSpPr>
            <a:spLocks noGrp="1" noChangeArrowheads="1"/>
          </p:cNvSpPr>
          <p:nvPr>
            <p:ph type="title"/>
          </p:nvPr>
        </p:nvSpPr>
        <p:spPr bwMode="auto">
          <a:xfrm>
            <a:off x="457200" y="274638"/>
            <a:ext cx="8229600" cy="1015663"/>
          </a:xfrm>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شیستوزومیازیس</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p:cNvSpPr>
            <a:spLocks noGrp="1"/>
          </p:cNvSpPr>
          <p:nvPr>
            <p:ph idx="1"/>
          </p:nvPr>
        </p:nvSpPr>
        <p:spPr/>
        <p:txBody>
          <a:bodyPr>
            <a:normAutofit/>
          </a:bodyPr>
          <a:lstStyle/>
          <a:p>
            <a:pPr algn="r" rtl="1"/>
            <a:r>
              <a:rPr lang="fa-IR" b="1" smtClean="0"/>
              <a:t>خوشبختانه این بیماری که تنها دراستان خوزستان وجود داشت و درسال 1356 بیش از  30 هزار مورد  ثبت شده در سال 1381 فقط یک مورد ثبت شده و پس از آن گزارش صفر داریم بنا براین کشور ما به مرحله </a:t>
            </a:r>
            <a:r>
              <a:rPr lang="fa-IR" b="1" smtClean="0">
                <a:solidFill>
                  <a:srgbClr val="C00000"/>
                </a:solidFill>
              </a:rPr>
              <a:t>حذف یا </a:t>
            </a:r>
            <a:r>
              <a:rPr lang="en-US" b="1" smtClean="0">
                <a:solidFill>
                  <a:srgbClr val="C00000"/>
                </a:solidFill>
              </a:rPr>
              <a:t>Elimination</a:t>
            </a:r>
            <a:r>
              <a:rPr lang="fa-IR" b="1" smtClean="0"/>
              <a:t> بیماری  دست پیدا کرده است .</a:t>
            </a:r>
            <a:endParaRPr lang="en-US" b="1" smtClean="0"/>
          </a:p>
          <a:p>
            <a:pPr algn="r" rtl="1"/>
            <a:r>
              <a:rPr lang="fa-IR" b="1" smtClean="0"/>
              <a:t>نظام مراقبت  این  بیماری  با شدت و دقت همچنان ادامه دارد و مناطق قبلاٌ آلوده از نظر بیماری و مناطق دارای حلزون آب شیرین تحت مراقبت می باشد و در سال  1389 تعداد </a:t>
            </a:r>
            <a:r>
              <a:rPr lang="fa-IR" b="1" smtClean="0">
                <a:solidFill>
                  <a:srgbClr val="C00000"/>
                </a:solidFill>
              </a:rPr>
              <a:t>22490 نمونه ادرار  </a:t>
            </a:r>
            <a:r>
              <a:rPr lang="fa-IR" b="1" smtClean="0"/>
              <a:t>از موارد مشکوک تهیه شده که همگی  از نظر تخم انگل منفی بوده است  .</a:t>
            </a:r>
            <a:endParaRPr lang="en-US" b="1" smtClean="0"/>
          </a:p>
          <a:p>
            <a:pPr algn="r"/>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شیستوزومیازیس</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1"/>
          <p:cNvSpPr>
            <a:spLocks noGrp="1"/>
          </p:cNvSpPr>
          <p:nvPr>
            <p:ph idx="1"/>
          </p:nvPr>
        </p:nvSpPr>
        <p:spPr/>
        <p:txBody>
          <a:bodyPr>
            <a:normAutofit/>
          </a:bodyPr>
          <a:lstStyle/>
          <a:p>
            <a:pPr algn="r" rtl="1"/>
            <a:r>
              <a:rPr lang="fa-IR" b="1" smtClean="0"/>
              <a:t>نگرانی  عمده ما وجود  کانون های  بیماری در کشور عراق ، تردد زیاد مسافران در دو سوی  مرز، وجود آب  فراوان با حلزون آب شیرین و گسترش طرح های آبرسانی کشاورزی می باشد.</a:t>
            </a:r>
          </a:p>
          <a:p>
            <a:pPr algn="r" rtl="1"/>
            <a:endParaRPr lang="en-US" b="1" smtClean="0"/>
          </a:p>
          <a:p>
            <a:pPr algn="r" rtl="1"/>
            <a:r>
              <a:rPr lang="fa-IR" b="1" smtClean="0"/>
              <a:t> گزارش عملکرد بیماریابی شیستوزومیازیس در استان خوزستان ماهانه و از طریق سیستم پورت است .</a:t>
            </a:r>
          </a:p>
          <a:p>
            <a:pPr algn="r" rtl="1"/>
            <a:endParaRPr lang="en-US" b="1" smtClean="0"/>
          </a:p>
          <a:p>
            <a:pPr algn="r" rtl="1"/>
            <a:r>
              <a:rPr lang="fa-IR" b="1" smtClean="0"/>
              <a:t>در موارد خاص در کنار  فعالیت های  شناسایی وضعیت حلزون ها عملیات حلزون کشی با سموم حلزون کش نیز انجام می شود.</a:t>
            </a:r>
            <a:endParaRPr lang="en-US" b="1" smtClean="0"/>
          </a:p>
          <a:p>
            <a:pPr algn="r"/>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شیستوزومیازیس</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1"/>
          <p:cNvSpPr>
            <a:spLocks noGrp="1"/>
          </p:cNvSpPr>
          <p:nvPr>
            <p:ph idx="1"/>
          </p:nvPr>
        </p:nvSpPr>
        <p:spPr/>
        <p:txBody>
          <a:bodyPr>
            <a:normAutofit/>
          </a:bodyPr>
          <a:lstStyle/>
          <a:p>
            <a:pPr algn="r" rtl="1">
              <a:buFont typeface="Wingdings 3" pitchFamily="18" charset="2"/>
              <a:buNone/>
            </a:pPr>
            <a:r>
              <a:rPr lang="fa-IR" b="1" smtClean="0"/>
              <a:t>تب تیفوئید یا حصبه در گذشته سبب اپیدمی های گسترده و مرگ و میرهای فراوان درکشور شده است  عامل آن سالمونلاتیفی که تنها مخزن انسانی دارد و عمدتاٌ از طریق آب آلوده منتقل می شود.</a:t>
            </a:r>
            <a:endParaRPr lang="en-US" b="1" smtClean="0"/>
          </a:p>
          <a:p>
            <a:pPr algn="r" rtl="1">
              <a:buFont typeface="Wingdings 3" pitchFamily="18" charset="2"/>
              <a:buNone/>
            </a:pPr>
            <a:endParaRPr lang="en-US" b="1" smtClean="0"/>
          </a:p>
          <a:p>
            <a:pPr algn="r">
              <a:buFont typeface="Wingdings 3" pitchFamily="18" charset="2"/>
              <a:buNone/>
            </a:pPr>
            <a:r>
              <a:rPr lang="fa-IR" b="1" smtClean="0"/>
              <a:t>تب تیفوئید یک بیماری حاد تبدار است که بصورت تب بالا رونده و شدید، سردرد، بدن درد، تهوع و استفراغ، هپاتواسپلنومگالی، یبوست، بثورات پوستی و گاهی خون ریزی و سوراخ شدن روده خود را نشان می دهد</a:t>
            </a:r>
            <a:endParaRPr lang="en-US" b="1" smtClean="0"/>
          </a:p>
        </p:txBody>
      </p:sp>
      <p:sp>
        <p:nvSpPr>
          <p:cNvPr id="4" name="Rectangle 1"/>
          <p:cNvSpPr>
            <a:spLocks noGrp="1" noChangeArrowheads="1"/>
          </p:cNvSpPr>
          <p:nvPr>
            <p:ph type="title"/>
          </p:nvPr>
        </p:nvSpPr>
        <p:spPr bwMode="auto">
          <a:xfrm>
            <a:off x="457200" y="274638"/>
            <a:ext cx="8229600" cy="1015663"/>
          </a:xfrm>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تب تیفوئید</a:t>
            </a:r>
            <a:r>
              <a:rPr lang="en-US"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 </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ctrTitle"/>
          </p:nvPr>
        </p:nvSpPr>
        <p:spPr>
          <a:xfrm>
            <a:off x="1263650" y="179388"/>
            <a:ext cx="6980238" cy="1081087"/>
          </a:xfrm>
        </p:spPr>
        <p:txBody>
          <a:bodyPr/>
          <a:lstStyle/>
          <a:p>
            <a:pPr algn="ctr" eaLnBrk="1" hangingPunct="1">
              <a:defRPr/>
            </a:pPr>
            <a:r>
              <a:rPr lang="fa-IR" sz="4400" b="1" dirty="0" smtClean="0">
                <a:solidFill>
                  <a:srgbClr val="FF0000"/>
                </a:solidFill>
                <a:cs typeface="B Titr" pitchFamily="2" charset="-78"/>
              </a:rPr>
              <a:t>اهميت كنترل مواد غذايي</a:t>
            </a:r>
            <a:endParaRPr lang="en-US" sz="4400" b="1" dirty="0" smtClean="0">
              <a:solidFill>
                <a:srgbClr val="FF0000"/>
              </a:solidFill>
              <a:cs typeface="B Titr" pitchFamily="2" charset="-78"/>
            </a:endParaRPr>
          </a:p>
        </p:txBody>
      </p:sp>
      <p:sp>
        <p:nvSpPr>
          <p:cNvPr id="28677" name="Rectangle 5"/>
          <p:cNvSpPr>
            <a:spLocks noGrp="1" noChangeArrowheads="1"/>
          </p:cNvSpPr>
          <p:nvPr>
            <p:ph type="subTitle" idx="1"/>
          </p:nvPr>
        </p:nvSpPr>
        <p:spPr>
          <a:xfrm>
            <a:off x="250825" y="1685925"/>
            <a:ext cx="8607455" cy="4103688"/>
          </a:xfrm>
        </p:spPr>
        <p:txBody>
          <a:bodyPr/>
          <a:lstStyle/>
          <a:p>
            <a:pPr>
              <a:defRPr/>
            </a:pPr>
            <a:r>
              <a:rPr lang="fa-IR" sz="4000" b="1" dirty="0" smtClean="0">
                <a:cs typeface="B Titr" pitchFamily="2" charset="-78"/>
              </a:rPr>
              <a:t>طبق گزارش </a:t>
            </a:r>
            <a:r>
              <a:rPr lang="fa-IR" sz="4000" b="1" dirty="0" smtClean="0">
                <a:solidFill>
                  <a:srgbClr val="0070C0"/>
                </a:solidFill>
                <a:effectLst>
                  <a:outerShdw blurRad="38100" dist="38100" dir="2700000" algn="tl">
                    <a:srgbClr val="000000"/>
                  </a:outerShdw>
                </a:effectLst>
                <a:cs typeface="B Titr" pitchFamily="2" charset="-78"/>
              </a:rPr>
              <a:t>سازمان جهاني بهداشت</a:t>
            </a:r>
            <a:r>
              <a:rPr lang="fa-IR" sz="4000" b="1" dirty="0" smtClean="0">
                <a:solidFill>
                  <a:srgbClr val="0070C0"/>
                </a:solidFill>
                <a:cs typeface="B Titr" pitchFamily="2" charset="-78"/>
              </a:rPr>
              <a:t> </a:t>
            </a:r>
            <a:r>
              <a:rPr lang="fa-IR" sz="4000" b="1" dirty="0" smtClean="0">
                <a:cs typeface="B Titr" pitchFamily="2" charset="-78"/>
              </a:rPr>
              <a:t>ساليانه حدود 2/2 ميليون كودك زير 2 سال در اثر بيماريهاي </a:t>
            </a:r>
            <a:r>
              <a:rPr lang="fa-IR" sz="4000" b="1" dirty="0" smtClean="0">
                <a:solidFill>
                  <a:srgbClr val="0070C0"/>
                </a:solidFill>
                <a:effectLst>
                  <a:outerShdw blurRad="38100" dist="38100" dir="2700000" algn="tl">
                    <a:srgbClr val="000000"/>
                  </a:outerShdw>
                </a:effectLst>
                <a:cs typeface="B Titr" pitchFamily="2" charset="-78"/>
              </a:rPr>
              <a:t>اسهالي</a:t>
            </a:r>
            <a:r>
              <a:rPr lang="fa-IR" sz="4000" b="1" dirty="0" smtClean="0">
                <a:solidFill>
                  <a:srgbClr val="0070C0"/>
                </a:solidFill>
                <a:cs typeface="B Titr" pitchFamily="2" charset="-78"/>
              </a:rPr>
              <a:t> </a:t>
            </a:r>
            <a:r>
              <a:rPr lang="fa-IR" sz="4000" b="1" dirty="0" smtClean="0">
                <a:cs typeface="B Titr" pitchFamily="2" charset="-78"/>
              </a:rPr>
              <a:t>جان خود را از دست مي دهند كه علت عمده آن آلودگي </a:t>
            </a:r>
            <a:r>
              <a:rPr lang="fa-IR" sz="4000" b="1" dirty="0" smtClean="0">
                <a:solidFill>
                  <a:srgbClr val="0070C0"/>
                </a:solidFill>
                <a:effectLst>
                  <a:outerShdw blurRad="38100" dist="38100" dir="2700000" algn="tl">
                    <a:srgbClr val="000000"/>
                  </a:outerShdw>
                </a:effectLst>
                <a:cs typeface="B Titr" pitchFamily="2" charset="-78"/>
              </a:rPr>
              <a:t>غذا و آب آشاميدني</a:t>
            </a:r>
            <a:r>
              <a:rPr lang="fa-IR" sz="4000" b="1" dirty="0" smtClean="0">
                <a:solidFill>
                  <a:srgbClr val="0070C0"/>
                </a:solidFill>
                <a:cs typeface="B Titr" pitchFamily="2" charset="-78"/>
              </a:rPr>
              <a:t> </a:t>
            </a:r>
            <a:r>
              <a:rPr lang="fa-IR" sz="4000" b="1" dirty="0" smtClean="0">
                <a:cs typeface="B Titr" pitchFamily="2" charset="-78"/>
              </a:rPr>
              <a:t>مي باشد.</a:t>
            </a:r>
            <a:endParaRPr lang="en-US" sz="4000" b="1" dirty="0" smtClean="0">
              <a:cs typeface="B Titr" pitchFamily="2" charset="-78"/>
            </a:endParaRPr>
          </a:p>
        </p:txBody>
      </p:sp>
      <p:pic>
        <p:nvPicPr>
          <p:cNvPr id="14340" name="Picture 6" descr="152"/>
          <p:cNvPicPr>
            <a:picLocks noChangeAspect="1" noChangeArrowheads="1"/>
          </p:cNvPicPr>
          <p:nvPr/>
        </p:nvPicPr>
        <p:blipFill>
          <a:blip r:embed="rId2" cstate="print"/>
          <a:srcRect/>
          <a:stretch>
            <a:fillRect/>
          </a:stretch>
        </p:blipFill>
        <p:spPr bwMode="auto">
          <a:xfrm>
            <a:off x="250825" y="4581525"/>
            <a:ext cx="3313113" cy="20161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1"/>
          <p:cNvSpPr>
            <a:spLocks noGrp="1"/>
          </p:cNvSpPr>
          <p:nvPr>
            <p:ph idx="1"/>
          </p:nvPr>
        </p:nvSpPr>
        <p:spPr>
          <a:xfrm>
            <a:off x="457200" y="1481138"/>
            <a:ext cx="8229600" cy="5376862"/>
          </a:xfrm>
        </p:spPr>
        <p:txBody>
          <a:bodyPr>
            <a:normAutofit/>
          </a:bodyPr>
          <a:lstStyle/>
          <a:p>
            <a:pPr algn="r" rtl="1"/>
            <a:r>
              <a:rPr lang="fa-IR" b="1" smtClean="0"/>
              <a:t>طبقه بندی بیماران از نظر بیماریابی:</a:t>
            </a:r>
            <a:endParaRPr lang="en-US" b="1" smtClean="0"/>
          </a:p>
          <a:p>
            <a:pPr algn="r" rtl="1"/>
            <a:r>
              <a:rPr lang="fa-IR" b="1" smtClean="0">
                <a:solidFill>
                  <a:srgbClr val="FF0000"/>
                </a:solidFill>
              </a:rPr>
              <a:t>مورد مشکوک</a:t>
            </a:r>
            <a:r>
              <a:rPr lang="fa-IR" b="1" smtClean="0"/>
              <a:t>: تب بیش از یک هفته ، سردرد، تهوع و استفراغ، دل درد ، ضعف ، سرگیجه ،لکه های </a:t>
            </a:r>
            <a:r>
              <a:rPr lang="en-US" b="1" smtClean="0"/>
              <a:t>Rose Spot </a:t>
            </a:r>
            <a:r>
              <a:rPr lang="fa-IR" b="1" smtClean="0"/>
              <a:t>روی تنه ، یبوست ، اسهال، بزرگی کبد وطحال</a:t>
            </a:r>
            <a:endParaRPr lang="en-US" b="1" smtClean="0"/>
          </a:p>
          <a:p>
            <a:pPr algn="r" rtl="1"/>
            <a:r>
              <a:rPr lang="fa-IR" b="1" smtClean="0">
                <a:solidFill>
                  <a:srgbClr val="FF0000"/>
                </a:solidFill>
              </a:rPr>
              <a:t>مورد محتمل </a:t>
            </a:r>
            <a:r>
              <a:rPr lang="fa-IR" b="1" smtClean="0"/>
              <a:t>: تیفوئید مشکوک بعلاوه یک یا هر دو مورد زیر:</a:t>
            </a:r>
            <a:endParaRPr lang="en-US" b="1" smtClean="0"/>
          </a:p>
          <a:p>
            <a:pPr algn="r" rtl="1"/>
            <a:r>
              <a:rPr lang="fa-IR" b="1" smtClean="0"/>
              <a:t>1-آزمایش ویدال با افزایش 4 برابر تیتر </a:t>
            </a:r>
            <a:r>
              <a:rPr lang="en-US" b="1" smtClean="0"/>
              <a:t>o</a:t>
            </a:r>
            <a:r>
              <a:rPr lang="fa-IR" b="1" smtClean="0"/>
              <a:t>ظرف 2 هفته</a:t>
            </a:r>
            <a:endParaRPr lang="en-US" b="1" smtClean="0"/>
          </a:p>
          <a:p>
            <a:pPr algn="r" rtl="1"/>
            <a:r>
              <a:rPr lang="fa-IR" b="1" smtClean="0"/>
              <a:t>2-وجود موارد بیماری در اطرافیان یا منطقه  </a:t>
            </a:r>
            <a:endParaRPr lang="en-US" b="1" smtClean="0"/>
          </a:p>
          <a:p>
            <a:pPr algn="r" rtl="1"/>
            <a:r>
              <a:rPr lang="fa-IR" b="1" smtClean="0">
                <a:solidFill>
                  <a:srgbClr val="FF0000"/>
                </a:solidFill>
              </a:rPr>
              <a:t>مورد قطعی </a:t>
            </a:r>
            <a:r>
              <a:rPr lang="fa-IR" b="1" smtClean="0"/>
              <a:t>:1- فردی که از کشت ادرار، مدفوع، خون ، مغز استخوان، بثورات پوستی و ترشحات دوازده باکتری سالمونلا تیفی جدا شده باشد..</a:t>
            </a:r>
            <a:endParaRPr lang="en-US" b="1" smtClean="0"/>
          </a:p>
          <a:p>
            <a:pPr algn="r" rtl="1"/>
            <a:r>
              <a:rPr lang="fa-IR" b="1" smtClean="0"/>
              <a:t>2- یافتن آنتی ژن اختصاصی در ادرار یا سرم.</a:t>
            </a:r>
            <a:endParaRPr lang="en-US" b="1" smtClean="0"/>
          </a:p>
          <a:p>
            <a:pPr algn="r"/>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تب تیفوئید</a:t>
            </a:r>
            <a:r>
              <a:rPr lang="en-US"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 </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1"/>
          <p:cNvSpPr>
            <a:spLocks noGrp="1"/>
          </p:cNvSpPr>
          <p:nvPr>
            <p:ph idx="1"/>
          </p:nvPr>
        </p:nvSpPr>
        <p:spPr/>
        <p:txBody>
          <a:bodyPr>
            <a:normAutofit/>
          </a:bodyPr>
          <a:lstStyle/>
          <a:p>
            <a:pPr algn="r" rtl="1">
              <a:buFont typeface="Wingdings 3" pitchFamily="18" charset="2"/>
              <a:buNone/>
            </a:pPr>
            <a:r>
              <a:rPr lang="fa-IR" b="1" smtClean="0"/>
              <a:t>با برنامه های توسعه اجتماعی، اقتصادی و بهداشتی بویژه تأمین آشامیدنی سالم و دفع بهداشتی فاضلاب تب تیفوئید هم اکنون یک مشکل عمده بهداشتی نیست و تحت کنترل درآمده است اما بیماری همچنان یک تهدید سلامتی بویژه درمناطق کمتر توسعه یافته است و بایستی گزارش شود.</a:t>
            </a:r>
            <a:endParaRPr lang="en-US" b="1" smtClean="0"/>
          </a:p>
          <a:p>
            <a:pPr algn="r" rtl="1">
              <a:buFont typeface="Wingdings 3" pitchFamily="18" charset="2"/>
              <a:buNone/>
            </a:pPr>
            <a:r>
              <a:rPr lang="fa-IR" b="1" smtClean="0"/>
              <a:t>مسئله نگران کننده دیگر توانائی باکتری سالمونلا تیفی برای  ایجاد مقاومت در برابر اکثر آنتی بیوتیک هاست.</a:t>
            </a:r>
            <a:endParaRPr lang="en-US" b="1" smtClean="0"/>
          </a:p>
          <a:p>
            <a:pPr algn="r">
              <a:buFont typeface="Wingdings 3" pitchFamily="18" charset="2"/>
              <a:buNone/>
            </a:pPr>
            <a:r>
              <a:rPr lang="fa-IR" b="1" smtClean="0"/>
              <a:t>درسال 1390 از 45 دانشگاه </a:t>
            </a:r>
            <a:r>
              <a:rPr lang="fa-IR" b="1" smtClean="0">
                <a:solidFill>
                  <a:srgbClr val="FF0000"/>
                </a:solidFill>
              </a:rPr>
              <a:t>تعداد 520 مورد تب تیفوئید </a:t>
            </a:r>
            <a:r>
              <a:rPr lang="fa-IR" b="1" smtClean="0"/>
              <a:t>گزارش شده که بیشترین مورد  از کرمانشاه با 67 مورد بوده است.</a:t>
            </a:r>
            <a:endParaRPr lang="en-US" b="1" smtClean="0"/>
          </a:p>
        </p:txBody>
      </p:sp>
      <p:sp>
        <p:nvSpPr>
          <p:cNvPr id="4" name="Rectangle 1"/>
          <p:cNvSpPr>
            <a:spLocks noGrp="1" noChangeArrowheads="1"/>
          </p:cNvSpPr>
          <p:nvPr>
            <p:ph type="title"/>
          </p:nvPr>
        </p:nvSpPr>
        <p:spPr bwMode="auto">
          <a:ln>
            <a:headEnd/>
            <a:tailEnd/>
          </a:ln>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spAutoFit/>
          </a:bodyPr>
          <a:lstStyle/>
          <a:p>
            <a:pPr algn="ctr" rtl="1" eaLnBrk="1" fontAlgn="auto" hangingPunct="1">
              <a:spcAft>
                <a:spcPts val="0"/>
              </a:spcAft>
              <a:defRPr/>
            </a:pPr>
            <a:r>
              <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تب تیفوئید</a:t>
            </a:r>
            <a:r>
              <a:rPr lang="en-US"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 Mitra"/>
                <a:ea typeface="Times New Roman" pitchFamily="18" charset="0"/>
              </a:rPr>
              <a:t> </a:t>
            </a:r>
            <a:endParaRPr lang="fa-IR" sz="60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ctrTitle"/>
          </p:nvPr>
        </p:nvSpPr>
        <p:spPr>
          <a:xfrm>
            <a:off x="971550" y="188913"/>
            <a:ext cx="7485063" cy="936625"/>
          </a:xfrm>
        </p:spPr>
        <p:txBody>
          <a:bodyPr/>
          <a:lstStyle/>
          <a:p>
            <a:pPr eaLnBrk="1" hangingPunct="1">
              <a:defRPr/>
            </a:pPr>
            <a:r>
              <a:rPr lang="fa-IR" sz="4400" b="1" dirty="0" smtClean="0">
                <a:solidFill>
                  <a:srgbClr val="FF0000"/>
                </a:solidFill>
                <a:cs typeface="B Titr" pitchFamily="2" charset="-78"/>
              </a:rPr>
              <a:t>اهميت كنترل مواد غذايي</a:t>
            </a:r>
            <a:endParaRPr lang="en-US" sz="4400" b="1" dirty="0" smtClean="0">
              <a:solidFill>
                <a:srgbClr val="FF0000"/>
              </a:solidFill>
              <a:cs typeface="B Titr" pitchFamily="2" charset="-78"/>
            </a:endParaRPr>
          </a:p>
        </p:txBody>
      </p:sp>
      <p:sp>
        <p:nvSpPr>
          <p:cNvPr id="30725" name="Rectangle 5"/>
          <p:cNvSpPr>
            <a:spLocks noGrp="1" noChangeArrowheads="1"/>
          </p:cNvSpPr>
          <p:nvPr>
            <p:ph type="subTitle" idx="1"/>
          </p:nvPr>
        </p:nvSpPr>
        <p:spPr>
          <a:xfrm>
            <a:off x="539750" y="1341438"/>
            <a:ext cx="8064500" cy="5040312"/>
          </a:xfrm>
        </p:spPr>
        <p:txBody>
          <a:bodyPr/>
          <a:lstStyle/>
          <a:p>
            <a:pPr algn="just" rtl="1" eaLnBrk="1" hangingPunct="1">
              <a:lnSpc>
                <a:spcPct val="150000"/>
              </a:lnSpc>
              <a:defRPr/>
            </a:pPr>
            <a:r>
              <a:rPr lang="fa-IR" sz="3600" b="1" dirty="0" smtClean="0">
                <a:cs typeface="B Titr" pitchFamily="2" charset="-78"/>
              </a:rPr>
              <a:t>در كشورهاي </a:t>
            </a:r>
            <a:r>
              <a:rPr lang="fa-IR" sz="3600" b="1" dirty="0" smtClean="0">
                <a:solidFill>
                  <a:srgbClr val="0070C0"/>
                </a:solidFill>
                <a:effectLst>
                  <a:outerShdw blurRad="38100" dist="38100" dir="2700000" algn="tl">
                    <a:srgbClr val="000000"/>
                  </a:outerShdw>
                </a:effectLst>
                <a:cs typeface="B Titr" pitchFamily="2" charset="-78"/>
              </a:rPr>
              <a:t>صنعتي 30 درصد</a:t>
            </a:r>
            <a:r>
              <a:rPr lang="fa-IR" sz="3600" b="1" dirty="0" smtClean="0">
                <a:solidFill>
                  <a:srgbClr val="0070C0"/>
                </a:solidFill>
                <a:cs typeface="B Titr" pitchFamily="2" charset="-78"/>
              </a:rPr>
              <a:t> </a:t>
            </a:r>
            <a:r>
              <a:rPr lang="fa-IR" sz="3600" b="1" dirty="0" smtClean="0">
                <a:cs typeface="B Titr" pitchFamily="2" charset="-78"/>
              </a:rPr>
              <a:t>افراد از </a:t>
            </a:r>
            <a:r>
              <a:rPr lang="fa-IR" sz="3600" b="1" dirty="0" smtClean="0">
                <a:solidFill>
                  <a:srgbClr val="0070C0"/>
                </a:solidFill>
                <a:effectLst>
                  <a:outerShdw blurRad="38100" dist="38100" dir="2700000" algn="tl">
                    <a:srgbClr val="000000"/>
                  </a:outerShdw>
                </a:effectLst>
                <a:cs typeface="B Titr" pitchFamily="2" charset="-78"/>
              </a:rPr>
              <a:t>بيماريهاي منتقله</a:t>
            </a:r>
            <a:r>
              <a:rPr lang="fa-IR" sz="3600" b="1" dirty="0" smtClean="0">
                <a:solidFill>
                  <a:srgbClr val="0070C0"/>
                </a:solidFill>
                <a:cs typeface="B Titr" pitchFamily="2" charset="-78"/>
              </a:rPr>
              <a:t> </a:t>
            </a:r>
            <a:r>
              <a:rPr lang="fa-IR" sz="3600" b="1" dirty="0" smtClean="0">
                <a:cs typeface="B Titr" pitchFamily="2" charset="-78"/>
              </a:rPr>
              <a:t>از </a:t>
            </a:r>
            <a:r>
              <a:rPr lang="fa-IR" sz="3600" b="1" dirty="0" smtClean="0">
                <a:solidFill>
                  <a:srgbClr val="0070C0"/>
                </a:solidFill>
                <a:effectLst>
                  <a:outerShdw blurRad="38100" dist="38100" dir="2700000" algn="tl">
                    <a:srgbClr val="000000"/>
                  </a:outerShdw>
                </a:effectLst>
                <a:cs typeface="B Titr" pitchFamily="2" charset="-78"/>
              </a:rPr>
              <a:t>آب و غذا</a:t>
            </a:r>
            <a:r>
              <a:rPr lang="fa-IR" sz="3600" b="1" dirty="0" smtClean="0">
                <a:solidFill>
                  <a:srgbClr val="0070C0"/>
                </a:solidFill>
                <a:cs typeface="B Titr" pitchFamily="2" charset="-78"/>
              </a:rPr>
              <a:t> </a:t>
            </a:r>
            <a:r>
              <a:rPr lang="fa-IR" sz="3600" b="1" dirty="0" smtClean="0">
                <a:cs typeface="B Titr" pitchFamily="2" charset="-78"/>
              </a:rPr>
              <a:t>رنج مي برند ولي در كشورهاي </a:t>
            </a:r>
            <a:r>
              <a:rPr lang="fa-IR" sz="3600" b="1" dirty="0" smtClean="0">
                <a:solidFill>
                  <a:srgbClr val="0070C0"/>
                </a:solidFill>
                <a:effectLst>
                  <a:outerShdw blurRad="38100" dist="38100" dir="2700000" algn="tl">
                    <a:srgbClr val="000000"/>
                  </a:outerShdw>
                </a:effectLst>
                <a:cs typeface="B Titr" pitchFamily="2" charset="-78"/>
              </a:rPr>
              <a:t>جهان سوم</a:t>
            </a:r>
            <a:r>
              <a:rPr lang="fa-IR" sz="3600" b="1" dirty="0" smtClean="0">
                <a:solidFill>
                  <a:srgbClr val="0070C0"/>
                </a:solidFill>
                <a:cs typeface="B Titr" pitchFamily="2" charset="-78"/>
              </a:rPr>
              <a:t> </a:t>
            </a:r>
            <a:r>
              <a:rPr lang="fa-IR" sz="3600" b="1" dirty="0" smtClean="0">
                <a:cs typeface="B Titr" pitchFamily="2" charset="-78"/>
              </a:rPr>
              <a:t>حدود </a:t>
            </a:r>
            <a:r>
              <a:rPr lang="fa-IR" sz="3600" b="1" dirty="0" smtClean="0">
                <a:solidFill>
                  <a:srgbClr val="0070C0"/>
                </a:solidFill>
                <a:effectLst>
                  <a:outerShdw blurRad="38100" dist="38100" dir="2700000" algn="tl">
                    <a:srgbClr val="000000"/>
                  </a:outerShdw>
                </a:effectLst>
                <a:cs typeface="B Titr" pitchFamily="2" charset="-78"/>
              </a:rPr>
              <a:t>80 درصد كل بيماريها</a:t>
            </a:r>
            <a:r>
              <a:rPr lang="fa-IR" sz="3600" b="1" dirty="0" smtClean="0">
                <a:cs typeface="B Titr" pitchFamily="2" charset="-78"/>
              </a:rPr>
              <a:t> و </a:t>
            </a:r>
            <a:r>
              <a:rPr lang="fa-IR" sz="3600" b="1" dirty="0" smtClean="0">
                <a:solidFill>
                  <a:srgbClr val="0070C0"/>
                </a:solidFill>
                <a:effectLst>
                  <a:outerShdw blurRad="38100" dist="38100" dir="2700000" algn="tl">
                    <a:srgbClr val="000000"/>
                  </a:outerShdw>
                </a:effectLst>
                <a:cs typeface="B Titr" pitchFamily="2" charset="-78"/>
              </a:rPr>
              <a:t>33 درصد مرگ و ميرها</a:t>
            </a:r>
            <a:r>
              <a:rPr lang="fa-IR" sz="3600" b="1" dirty="0" smtClean="0">
                <a:solidFill>
                  <a:srgbClr val="0070C0"/>
                </a:solidFill>
                <a:cs typeface="B Titr" pitchFamily="2" charset="-78"/>
              </a:rPr>
              <a:t> </a:t>
            </a:r>
            <a:r>
              <a:rPr lang="fa-IR" sz="3600" b="1" dirty="0" smtClean="0">
                <a:cs typeface="B Titr" pitchFamily="2" charset="-78"/>
              </a:rPr>
              <a:t>ناشي از مصرف آب و غذاي آلوده مي باشد .</a:t>
            </a:r>
            <a:endParaRPr lang="en-US" sz="3600" b="1" dirty="0" smtClean="0">
              <a:cs typeface="B Titr" pitchFamily="2" charset="-78"/>
            </a:endParaRPr>
          </a:p>
          <a:p>
            <a:pPr algn="just" eaLnBrk="1" hangingPunct="1">
              <a:lnSpc>
                <a:spcPct val="150000"/>
              </a:lnSpc>
              <a:defRPr/>
            </a:pPr>
            <a:endParaRPr lang="en-US" sz="2800" dirty="0" smtClean="0">
              <a:cs typeface="B Titr" pitchFamily="2" charset="-78"/>
            </a:endParaRPr>
          </a:p>
        </p:txBody>
      </p:sp>
      <p:pic>
        <p:nvPicPr>
          <p:cNvPr id="15364" name="Picture 6" descr="94"/>
          <p:cNvPicPr>
            <a:picLocks noChangeAspect="1" noChangeArrowheads="1"/>
          </p:cNvPicPr>
          <p:nvPr/>
        </p:nvPicPr>
        <p:blipFill>
          <a:blip r:embed="rId2" cstate="print"/>
          <a:srcRect/>
          <a:stretch>
            <a:fillRect/>
          </a:stretch>
        </p:blipFill>
        <p:spPr bwMode="auto">
          <a:xfrm>
            <a:off x="0" y="4868863"/>
            <a:ext cx="4067175" cy="19891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250" y="1628775"/>
            <a:ext cx="7785100" cy="4427538"/>
          </a:xfrm>
        </p:spPr>
        <p:txBody>
          <a:bodyPr>
            <a:normAutofit/>
          </a:bodyPr>
          <a:lstStyle/>
          <a:p>
            <a:pPr algn="ctr">
              <a:lnSpc>
                <a:spcPct val="150000"/>
              </a:lnSpc>
              <a:defRPr/>
            </a:pPr>
            <a:r>
              <a:rPr lang="fa-IR" dirty="0" smtClean="0">
                <a:cs typeface="B Titr" pitchFamily="2" charset="-78"/>
              </a:rPr>
              <a:t>بيماري هايي هستند كه از خوردن و آشاميدن غذاي آلوده ناشي مي شوند . عوامل اين آلودگي ، باكتري ها ،‌ توكسين ها ،‌ ويروس ها و انگلها هستند . بطور كلي بيماريهاي منتقله از غذايي به دو دسته عمده </a:t>
            </a:r>
            <a:r>
              <a:rPr lang="fa-IR" u="sng" dirty="0" smtClean="0">
                <a:cs typeface="B Titr" pitchFamily="2" charset="-78"/>
              </a:rPr>
              <a:t>عفونت ها </a:t>
            </a:r>
            <a:r>
              <a:rPr lang="fa-IR" dirty="0" smtClean="0">
                <a:cs typeface="B Titr" pitchFamily="2" charset="-78"/>
              </a:rPr>
              <a:t>و </a:t>
            </a:r>
            <a:r>
              <a:rPr lang="fa-IR" u="sng" dirty="0" smtClean="0">
                <a:cs typeface="B Titr" pitchFamily="2" charset="-78"/>
              </a:rPr>
              <a:t>مسموميت هاي </a:t>
            </a:r>
            <a:r>
              <a:rPr lang="fa-IR" dirty="0" smtClean="0">
                <a:cs typeface="B Titr" pitchFamily="2" charset="-78"/>
              </a:rPr>
              <a:t>منتقله از غذا تقسيم مي شوند </a:t>
            </a:r>
          </a:p>
          <a:p>
            <a:pPr algn="just">
              <a:lnSpc>
                <a:spcPct val="150000"/>
              </a:lnSpc>
              <a:buFont typeface="Arial" pitchFamily="34" charset="0"/>
              <a:buNone/>
              <a:defRPr/>
            </a:pPr>
            <a:endParaRPr lang="en-US" dirty="0">
              <a:cs typeface="B Titr" pitchFamily="2" charset="-78"/>
            </a:endParaRPr>
          </a:p>
        </p:txBody>
      </p:sp>
      <p:sp>
        <p:nvSpPr>
          <p:cNvPr id="2" name="Title 1"/>
          <p:cNvSpPr>
            <a:spLocks noGrp="1"/>
          </p:cNvSpPr>
          <p:nvPr>
            <p:ph type="title"/>
          </p:nvPr>
        </p:nvSpPr>
        <p:spPr>
          <a:xfrm>
            <a:off x="0" y="188913"/>
            <a:ext cx="8748713" cy="1655762"/>
          </a:xfrm>
        </p:spPr>
        <p:txBody>
          <a:bodyPr>
            <a:normAutofit fontScale="90000"/>
          </a:bodyPr>
          <a:lstStyle/>
          <a:p>
            <a:pPr algn="ctr">
              <a:defRPr/>
            </a:pPr>
            <a:r>
              <a:rPr lang="fa-IR" sz="4000" b="1" dirty="0" smtClean="0">
                <a:solidFill>
                  <a:srgbClr val="FF0000"/>
                </a:solidFill>
                <a:cs typeface="B Titr" pitchFamily="2" charset="-78"/>
              </a:rPr>
              <a:t>بيماريهاي منتقله از غذا</a:t>
            </a:r>
            <a:br>
              <a:rPr lang="fa-IR" sz="4000" b="1" dirty="0" smtClean="0">
                <a:solidFill>
                  <a:srgbClr val="FF0000"/>
                </a:solidFill>
                <a:cs typeface="B Titr" pitchFamily="2" charset="-78"/>
              </a:rPr>
            </a:br>
            <a:r>
              <a:rPr lang="en-US" sz="4000" b="1" dirty="0" smtClean="0">
                <a:solidFill>
                  <a:srgbClr val="FF0000"/>
                </a:solidFill>
                <a:latin typeface="Times New Roman" pitchFamily="18" charset="0"/>
                <a:cs typeface="Times New Roman" pitchFamily="18" charset="0"/>
              </a:rPr>
              <a:t>Food Borne Disease</a:t>
            </a:r>
            <a:r>
              <a:rPr lang="en-US" sz="4000" b="1" dirty="0" smtClean="0">
                <a:solidFill>
                  <a:srgbClr val="FF0000"/>
                </a:solidFill>
                <a:cs typeface="B Titr" pitchFamily="2" charset="-78"/>
              </a:rPr>
              <a:t/>
            </a:r>
            <a:br>
              <a:rPr lang="en-US" sz="4000" b="1" dirty="0" smtClean="0">
                <a:solidFill>
                  <a:srgbClr val="FF0000"/>
                </a:solidFill>
                <a:cs typeface="B Titr" pitchFamily="2" charset="-78"/>
              </a:rPr>
            </a:br>
            <a:endParaRPr lang="en-US" sz="4000" dirty="0">
              <a:solidFill>
                <a:srgbClr val="FF0000"/>
              </a:solidFill>
              <a:cs typeface="B Titr"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lnSpc>
                <a:spcPct val="150000"/>
              </a:lnSpc>
              <a:defRPr/>
            </a:pPr>
            <a:r>
              <a:rPr lang="fa-IR" dirty="0" smtClean="0">
                <a:cs typeface="B Titr" pitchFamily="2" charset="-78"/>
              </a:rPr>
              <a:t>عفونت هايي هستند كه ناشي از خوردن غذا يا آشاميدني آلوده به باكتري ،‌ ويروس و انگل ايجاد شده و از دو طريق تكثير و تهاجم به مخاط روده و بافت هاي ديگر و تكثير در روده و آزاد كردن توكسين ايجاد بيماري مي كنند. مانند شيگلا ، ويبريوكلرا و اشريشياكلي </a:t>
            </a:r>
            <a:endParaRPr lang="en-US" dirty="0" smtClean="0">
              <a:cs typeface="B Titr" pitchFamily="2" charset="-78"/>
            </a:endParaRPr>
          </a:p>
          <a:p>
            <a:pPr algn="just">
              <a:lnSpc>
                <a:spcPct val="150000"/>
              </a:lnSpc>
              <a:defRPr/>
            </a:pPr>
            <a:endParaRPr lang="en-US" dirty="0">
              <a:cs typeface="B Titr" pitchFamily="2" charset="-78"/>
            </a:endParaRPr>
          </a:p>
        </p:txBody>
      </p:sp>
      <p:sp>
        <p:nvSpPr>
          <p:cNvPr id="2" name="Title 1"/>
          <p:cNvSpPr>
            <a:spLocks noGrp="1"/>
          </p:cNvSpPr>
          <p:nvPr>
            <p:ph type="title"/>
          </p:nvPr>
        </p:nvSpPr>
        <p:spPr/>
        <p:txBody>
          <a:bodyPr>
            <a:normAutofit fontScale="90000"/>
          </a:bodyPr>
          <a:lstStyle/>
          <a:p>
            <a:pPr algn="ctr">
              <a:defRPr/>
            </a:pPr>
            <a:r>
              <a:rPr lang="fa-IR" b="1" dirty="0" smtClean="0">
                <a:solidFill>
                  <a:srgbClr val="FF0000"/>
                </a:solidFill>
                <a:cs typeface="B Titr" pitchFamily="2" charset="-78"/>
              </a:rPr>
              <a:t>عفونت هاي منتقله از غذا</a:t>
            </a:r>
            <a:r>
              <a:rPr lang="fa-IR" dirty="0" smtClean="0">
                <a:solidFill>
                  <a:srgbClr val="FF0000"/>
                </a:solidFill>
                <a:cs typeface="B Titr" pitchFamily="2" charset="-78"/>
              </a:rPr>
              <a:t> </a:t>
            </a:r>
            <a:r>
              <a:rPr lang="en-US" dirty="0" smtClean="0">
                <a:solidFill>
                  <a:srgbClr val="FF0000"/>
                </a:solidFill>
                <a:cs typeface="B Titr" pitchFamily="2" charset="-78"/>
              </a:rPr>
              <a:t/>
            </a:r>
            <a:br>
              <a:rPr lang="en-US" dirty="0" smtClean="0">
                <a:solidFill>
                  <a:srgbClr val="FF0000"/>
                </a:solidFill>
                <a:cs typeface="B Titr" pitchFamily="2" charset="-78"/>
              </a:rPr>
            </a:br>
            <a:r>
              <a:rPr lang="en-US" b="1" dirty="0" smtClean="0">
                <a:solidFill>
                  <a:srgbClr val="FF0000"/>
                </a:solidFill>
                <a:latin typeface="Times New Roman" pitchFamily="18" charset="0"/>
                <a:cs typeface="Times New Roman" pitchFamily="18" charset="0"/>
              </a:rPr>
              <a:t>Food borne Infections</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625" y="2565400"/>
            <a:ext cx="8540750" cy="3533775"/>
          </a:xfrm>
        </p:spPr>
        <p:txBody>
          <a:bodyPr/>
          <a:lstStyle/>
          <a:p>
            <a:pPr algn="just" rtl="1">
              <a:defRPr/>
            </a:pPr>
            <a:r>
              <a:rPr lang="fa-IR" dirty="0" smtClean="0">
                <a:cs typeface="B Titr" pitchFamily="2" charset="-78"/>
              </a:rPr>
              <a:t>مسموميت  غذايي از خوردن غذا يا آشاميدني كه قبلاً با يك سم آلوده شده ايجاد مي شود منبع اين سموم باكتريايي(مانند استافيلوكوك اورئوس، باسيلوس سرئوس وكلستريديوم بوتولينم)، مواد شيميايي سمي (مانند حشره كشها و هيدروكربن ها ) و سموم طبيعي موجود در بدن حيوانات دريايي ،گياهان و قارچها وآلودگي با فلزات سنگين مانند مس ،‌ آهن و جيوه باشد . </a:t>
            </a:r>
            <a:endParaRPr lang="en-US" dirty="0" smtClean="0">
              <a:cs typeface="B Titr" pitchFamily="2" charset="-78"/>
            </a:endParaRPr>
          </a:p>
          <a:p>
            <a:pPr algn="just">
              <a:defRPr/>
            </a:pPr>
            <a:endParaRPr lang="en-US" dirty="0">
              <a:cs typeface="B Titr" pitchFamily="2" charset="-78"/>
            </a:endParaRPr>
          </a:p>
        </p:txBody>
      </p:sp>
      <p:sp>
        <p:nvSpPr>
          <p:cNvPr id="2" name="Title 1"/>
          <p:cNvSpPr>
            <a:spLocks noGrp="1"/>
          </p:cNvSpPr>
          <p:nvPr>
            <p:ph type="title"/>
          </p:nvPr>
        </p:nvSpPr>
        <p:spPr>
          <a:xfrm>
            <a:off x="301625" y="228600"/>
            <a:ext cx="8540750" cy="1976438"/>
          </a:xfrm>
        </p:spPr>
        <p:txBody>
          <a:bodyPr>
            <a:normAutofit/>
          </a:bodyPr>
          <a:lstStyle/>
          <a:p>
            <a:pPr algn="ctr">
              <a:defRPr/>
            </a:pPr>
            <a:r>
              <a:rPr lang="fa-IR" b="1" dirty="0" smtClean="0">
                <a:solidFill>
                  <a:srgbClr val="FF0000"/>
                </a:solidFill>
                <a:cs typeface="B Titr" pitchFamily="2" charset="-78"/>
              </a:rPr>
              <a:t>مسموميت هاي منتقله از غذا</a:t>
            </a:r>
            <a:br>
              <a:rPr lang="fa-IR" b="1" dirty="0" smtClean="0">
                <a:solidFill>
                  <a:srgbClr val="FF0000"/>
                </a:solidFill>
                <a:cs typeface="B Titr" pitchFamily="2" charset="-78"/>
              </a:rPr>
            </a:br>
            <a:r>
              <a:rPr lang="en-US" b="1" dirty="0" smtClean="0">
                <a:solidFill>
                  <a:srgbClr val="FF0000"/>
                </a:solidFill>
                <a:latin typeface="Times New Roman" pitchFamily="18" charset="0"/>
                <a:cs typeface="Times New Roman" pitchFamily="18" charset="0"/>
              </a:rPr>
              <a:t>Food borne Intoxication or Food Poisoning</a:t>
            </a:r>
            <a:r>
              <a:rPr lang="fa-IR" dirty="0" smtClean="0">
                <a:solidFill>
                  <a:srgbClr val="FF0000"/>
                </a:solidFill>
                <a:latin typeface="Times New Roman" pitchFamily="18" charset="0"/>
                <a:cs typeface="Times New Roman" pitchFamily="18" charset="0"/>
              </a:rPr>
              <a:t> </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0" y="-471488"/>
            <a:ext cx="9144000" cy="1543051"/>
          </a:xfrm>
        </p:spPr>
        <p:txBody>
          <a:bodyPr/>
          <a:lstStyle/>
          <a:p>
            <a:pPr algn="ctr" eaLnBrk="1" hangingPunct="1">
              <a:defRPr/>
            </a:pPr>
            <a:r>
              <a:rPr lang="fa-IR" sz="4000" dirty="0" smtClean="0">
                <a:solidFill>
                  <a:srgbClr val="FF0000"/>
                </a:solidFill>
                <a:cs typeface="B Titr" pitchFamily="2" charset="-78"/>
              </a:rPr>
              <a:t>انواع عفونت و مسموميت هاي مواد غذايي</a:t>
            </a:r>
            <a:endParaRPr lang="en-US" sz="4000" dirty="0" smtClean="0">
              <a:cs typeface="B Titr" pitchFamily="2" charset="-78"/>
            </a:endParaRPr>
          </a:p>
        </p:txBody>
      </p:sp>
      <p:sp>
        <p:nvSpPr>
          <p:cNvPr id="16389" name="Rectangle 5"/>
          <p:cNvSpPr>
            <a:spLocks noGrp="1" noChangeArrowheads="1"/>
          </p:cNvSpPr>
          <p:nvPr>
            <p:ph type="subTitle" idx="1"/>
          </p:nvPr>
        </p:nvSpPr>
        <p:spPr>
          <a:xfrm>
            <a:off x="284163" y="1550988"/>
            <a:ext cx="8497887" cy="4679950"/>
          </a:xfrm>
        </p:spPr>
        <p:txBody>
          <a:bodyPr/>
          <a:lstStyle/>
          <a:p>
            <a:pPr algn="just" rtl="1" eaLnBrk="1" hangingPunct="1">
              <a:defRPr/>
            </a:pPr>
            <a:r>
              <a:rPr lang="fa-IR" sz="2800" dirty="0" smtClean="0">
                <a:cs typeface="B Titr" pitchFamily="2" charset="-78"/>
              </a:rPr>
              <a:t>1- ميكروبي مانند سالمونلوز</a:t>
            </a:r>
          </a:p>
          <a:p>
            <a:pPr rtl="1" eaLnBrk="1" hangingPunct="1">
              <a:defRPr/>
            </a:pPr>
            <a:r>
              <a:rPr lang="fa-IR" sz="2800" dirty="0" smtClean="0">
                <a:cs typeface="B Titr" pitchFamily="2" charset="-78"/>
              </a:rPr>
              <a:t>2- ناشي از انگل مانند كرم كدو در گوشت گاو</a:t>
            </a:r>
          </a:p>
          <a:p>
            <a:pPr algn="just" rtl="1" eaLnBrk="1" hangingPunct="1">
              <a:defRPr/>
            </a:pPr>
            <a:r>
              <a:rPr lang="fa-IR" sz="2800" dirty="0" smtClean="0">
                <a:cs typeface="B Titr" pitchFamily="2" charset="-78"/>
              </a:rPr>
              <a:t> 3-ناشي از مصرف گياهان و حيوانات سمي مانند قارچ ها و بعضي ماهي هاي سمي</a:t>
            </a:r>
          </a:p>
          <a:p>
            <a:pPr algn="just" rtl="1" eaLnBrk="1" hangingPunct="1">
              <a:defRPr/>
            </a:pPr>
            <a:r>
              <a:rPr lang="fa-IR" sz="2800" dirty="0" smtClean="0">
                <a:cs typeface="B Titr" pitchFamily="2" charset="-78"/>
              </a:rPr>
              <a:t>4-ناشي از مصرف سموم مترشحه از ميكروب ها در ماده غذايي مانند بوتوليسم</a:t>
            </a:r>
          </a:p>
          <a:p>
            <a:pPr algn="just" rtl="1" eaLnBrk="1" hangingPunct="1">
              <a:defRPr/>
            </a:pPr>
            <a:r>
              <a:rPr lang="fa-IR" sz="2800" dirty="0" smtClean="0">
                <a:cs typeface="B Titr" pitchFamily="2" charset="-78"/>
              </a:rPr>
              <a:t>5-ناشي از وجود ماده شيميايي مانند سرب ، روي و مس كه از طريق وسايل تهيه و يا نگهداري وارد غذا ها مي گردد و همچنين آلودگي ماده غذايي با حشره كش ها </a:t>
            </a:r>
            <a:endParaRPr lang="en-US" sz="2800" dirty="0" smtClean="0">
              <a:cs typeface="B Titr" pitchFamily="2" charset="-7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ctrTitle"/>
          </p:nvPr>
        </p:nvSpPr>
        <p:spPr>
          <a:xfrm>
            <a:off x="1187450" y="333375"/>
            <a:ext cx="6911975" cy="503238"/>
          </a:xfrm>
        </p:spPr>
        <p:txBody>
          <a:bodyPr>
            <a:normAutofit fontScale="90000"/>
          </a:bodyPr>
          <a:lstStyle/>
          <a:p>
            <a:pPr algn="ctr" eaLnBrk="1" hangingPunct="1">
              <a:defRPr/>
            </a:pPr>
            <a:r>
              <a:rPr lang="fa-IR" sz="4000" dirty="0" smtClean="0">
                <a:solidFill>
                  <a:srgbClr val="FF0000"/>
                </a:solidFill>
                <a:cs typeface="B Titr" pitchFamily="2" charset="-78"/>
              </a:rPr>
              <a:t>عوامل آلوده كننده مواد غذايي</a:t>
            </a:r>
            <a:endParaRPr lang="en-US" sz="4000" dirty="0" smtClean="0">
              <a:solidFill>
                <a:srgbClr val="FF0000"/>
              </a:solidFill>
              <a:cs typeface="B Titr" pitchFamily="2" charset="-78"/>
            </a:endParaRPr>
          </a:p>
        </p:txBody>
      </p:sp>
      <p:graphicFrame>
        <p:nvGraphicFramePr>
          <p:cNvPr id="1026" name="Diagram 2"/>
          <p:cNvGraphicFramePr>
            <a:graphicFrameLocks/>
          </p:cNvGraphicFramePr>
          <p:nvPr/>
        </p:nvGraphicFramePr>
        <p:xfrm>
          <a:off x="0" y="765175"/>
          <a:ext cx="9144000" cy="6092825"/>
        </p:xfrm>
        <a:graphic>
          <a:graphicData uri="http://schemas.openxmlformats.org/drawingml/2006/compatibility">
            <com:legacyDrawing xmlns:com="http://schemas.openxmlformats.org/drawingml/2006/compatibility" spid="_x0000_s1026"/>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TotalTime>
  <Words>2121</Words>
  <Application>Microsoft Office PowerPoint</Application>
  <PresentationFormat>On-screen Show (4:3)</PresentationFormat>
  <Paragraphs>149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بهداشت مواد غذایی</vt:lpstr>
      <vt:lpstr>تعريف بهداشت مواد غذايي از نظر كدكس بين المللي</vt:lpstr>
      <vt:lpstr>اهميت كنترل مواد غذايي</vt:lpstr>
      <vt:lpstr>اهميت كنترل مواد غذايي</vt:lpstr>
      <vt:lpstr>بيماريهاي منتقله از غذا Food Borne Disease </vt:lpstr>
      <vt:lpstr>عفونت هاي منتقله از غذا  Food borne Infections</vt:lpstr>
      <vt:lpstr>مسموميت هاي منتقله از غذا Food borne Intoxication or Food Poisoning </vt:lpstr>
      <vt:lpstr>انواع عفونت و مسموميت هاي مواد غذايي</vt:lpstr>
      <vt:lpstr>عوامل آلوده كننده مواد غذايي</vt:lpstr>
      <vt:lpstr>Slide 10</vt:lpstr>
      <vt:lpstr>Slide 11</vt:lpstr>
      <vt:lpstr>Slide 12</vt:lpstr>
      <vt:lpstr>وبا</vt:lpstr>
      <vt:lpstr>وبا</vt:lpstr>
      <vt:lpstr>طغیان های آب و غذا</vt:lpstr>
      <vt:lpstr>طغیان های آب و غذا</vt:lpstr>
      <vt:lpstr>طغیان های آب و غذا</vt:lpstr>
      <vt:lpstr>بوتولیسم</vt:lpstr>
      <vt:lpstr>بوتولیسم</vt:lpstr>
      <vt:lpstr>بوتولیسم</vt:lpstr>
      <vt:lpstr>بوتولیسم</vt:lpstr>
      <vt:lpstr>فاسیولیازیس</vt:lpstr>
      <vt:lpstr>فاسیولیازیس</vt:lpstr>
      <vt:lpstr>فاسیولیازیس</vt:lpstr>
      <vt:lpstr>فاسیولیازیس</vt:lpstr>
      <vt:lpstr>شیستوزومیازیس</vt:lpstr>
      <vt:lpstr>شیستوزومیازیس</vt:lpstr>
      <vt:lpstr>شیستوزومیازیس</vt:lpstr>
      <vt:lpstr>تب تیفوئید </vt:lpstr>
      <vt:lpstr>تب تیفوئید </vt:lpstr>
      <vt:lpstr>تب تیفوئید </vt:lpstr>
    </vt:vector>
  </TitlesOfParts>
  <Company>MUMS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azimir1</dc:creator>
  <cp:lastModifiedBy>Amar</cp:lastModifiedBy>
  <cp:revision>7</cp:revision>
  <dcterms:created xsi:type="dcterms:W3CDTF">2012-05-26T03:40:44Z</dcterms:created>
  <dcterms:modified xsi:type="dcterms:W3CDTF">2013-08-07T04:36:58Z</dcterms:modified>
</cp:coreProperties>
</file>